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5"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2" d="100"/>
          <a:sy n="72" d="100"/>
        </p:scale>
        <p:origin x="6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A423BF71-38B7-8642-BFCE-EDAE9BD0CBAF}" type="datetimeFigureOut">
              <a:rPr lang="en-US" smtClean="0"/>
              <a:t>12/5/2020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14490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D8A92E-5FF9-8143-81B3-CCB531513398}" type="datetimeFigureOut">
              <a:rPr lang="en-US" smtClean="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9975212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D8A92E-5FF9-8143-81B3-CCB531513398}" type="datetimeFigureOut">
              <a:rPr lang="en-US" smtClean="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3096249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D8A92E-5FF9-8143-81B3-CCB531513398}" type="datetimeFigureOut">
              <a:rPr lang="en-US" smtClean="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6775366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D8A92E-5FF9-8143-81B3-CCB531513398}" type="datetimeFigureOut">
              <a:rPr lang="en-US" smtClean="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4815639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CD8A92E-5FF9-8143-81B3-CCB531513398}" type="datetimeFigureOut">
              <a:rPr lang="en-US" smtClean="0"/>
              <a:t>12/5/2020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3419495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CD8A92E-5FF9-8143-81B3-CCB531513398}" type="datetimeFigureOut">
              <a:rPr lang="en-US" smtClean="0"/>
              <a:t>12/5/2020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5866756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B025CB-9D18-264E-A945-2D020344C9DA}" type="datetimeFigureOut">
              <a:rPr lang="en-US" smtClean="0"/>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8988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7EFB6C-7E96-8F41-8872-189CA1C59F84}" type="datetimeFigureOut">
              <a:rPr lang="en-US" smtClean="0"/>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59712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981CDE-9BE7-C544-8ACB-7077DFC4270F}" type="datetimeFigureOut">
              <a:rPr lang="en-US" smtClean="0"/>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56609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5BA285-9698-1B45-8319-D90A8C63F150}" type="datetimeFigureOut">
              <a:rPr lang="en-US" smtClean="0"/>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8704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86CD42-43FF-B740-998F-DCC3802C4CE3}" type="datetimeFigureOut">
              <a:rPr lang="en-US" smtClean="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47087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A0FFBD-2EE4-8547-BBAE-A1AC91C8D77E}" type="datetimeFigureOut">
              <a:rPr lang="en-US" smtClean="0"/>
              <a:t>12/5/2020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50091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5A2352-D7AC-F242-9256-A4477BCBF354}" type="datetimeFigureOut">
              <a:rPr lang="en-US" smtClean="0"/>
              <a:t>12/5/2020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5872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CFC6A-9AE6-404D-9FDD-168B477B9C90}" type="datetimeFigureOut">
              <a:rPr lang="en-US" smtClean="0"/>
              <a:t>12/5/2020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61148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CFCDFD-B4CF-A241-8D71-E814B10BEAF4}" type="datetimeFigureOut">
              <a:rPr lang="en-US" smtClean="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63022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A7B589-FD4B-7E46-869A-CBADC5FC564E}" type="datetimeFigureOut">
              <a:rPr lang="en-US" smtClean="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16749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CD8A92E-5FF9-8143-81B3-CCB531513398}" type="datetimeFigureOut">
              <a:rPr lang="en-US" smtClean="0"/>
              <a:t>12/5/2020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62891580"/>
      </p:ext>
    </p:extLst>
  </p:cSld>
  <p:clrMap bg1="dk1" tx1="lt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B5522-29CA-42D1-AF05-B0EDE0BDF58E}"/>
              </a:ext>
            </a:extLst>
          </p:cNvPr>
          <p:cNvSpPr>
            <a:spLocks noGrp="1"/>
          </p:cNvSpPr>
          <p:nvPr>
            <p:ph type="ctrTitle"/>
          </p:nvPr>
        </p:nvSpPr>
        <p:spPr/>
        <p:txBody>
          <a:bodyPr/>
          <a:lstStyle/>
          <a:p>
            <a:r>
              <a:rPr lang="ka-GE" dirty="0"/>
              <a:t>გენეტიკური დაავადებები</a:t>
            </a:r>
            <a:endParaRPr lang="en-US" dirty="0"/>
          </a:p>
        </p:txBody>
      </p:sp>
      <p:sp>
        <p:nvSpPr>
          <p:cNvPr id="3" name="Subtitle 2">
            <a:extLst>
              <a:ext uri="{FF2B5EF4-FFF2-40B4-BE49-F238E27FC236}">
                <a16:creationId xmlns:a16="http://schemas.microsoft.com/office/drawing/2014/main" id="{5D821FD7-549E-460F-95B9-F84448E81A61}"/>
              </a:ext>
            </a:extLst>
          </p:cNvPr>
          <p:cNvSpPr>
            <a:spLocks noGrp="1"/>
          </p:cNvSpPr>
          <p:nvPr>
            <p:ph type="subTitle" idx="1"/>
          </p:nvPr>
        </p:nvSpPr>
        <p:spPr/>
        <p:txBody>
          <a:bodyPr/>
          <a:lstStyle/>
          <a:p>
            <a:r>
              <a:rPr lang="ka-GE" dirty="0"/>
              <a:t>ჰემოფილია:ეტიოლოგია და პათოგენეზი, კლინიკური გამოვლინებები, დიაგნოზი, გავრცელება.</a:t>
            </a:r>
            <a:endParaRPr lang="en-US" dirty="0"/>
          </a:p>
        </p:txBody>
      </p:sp>
    </p:spTree>
    <p:extLst>
      <p:ext uri="{BB962C8B-B14F-4D97-AF65-F5344CB8AC3E}">
        <p14:creationId xmlns:p14="http://schemas.microsoft.com/office/powerpoint/2010/main" val="222805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5F0D5-8804-4924-95F0-2A388FF109A1}"/>
              </a:ext>
            </a:extLst>
          </p:cNvPr>
          <p:cNvSpPr>
            <a:spLocks noGrp="1"/>
          </p:cNvSpPr>
          <p:nvPr>
            <p:ph type="title"/>
          </p:nvPr>
        </p:nvSpPr>
        <p:spPr/>
        <p:txBody>
          <a:bodyPr>
            <a:noAutofit/>
          </a:bodyPr>
          <a:lstStyle/>
          <a:p>
            <a:r>
              <a:rPr lang="ka-GE" sz="2800" dirty="0"/>
              <a:t>ჰემოფილია გენეტიკური დაავადებაა, რომელიც გადაეცემა რეცესიული გენით და სქესთან არის შეჭიდული. ხასიათდება სისხლდენისადმი მიდრეკილებით.</a:t>
            </a:r>
            <a:endParaRPr lang="en-US" sz="2800" dirty="0"/>
          </a:p>
        </p:txBody>
      </p:sp>
      <p:pic>
        <p:nvPicPr>
          <p:cNvPr id="6" name="Content Placeholder 5">
            <a:extLst>
              <a:ext uri="{FF2B5EF4-FFF2-40B4-BE49-F238E27FC236}">
                <a16:creationId xmlns:a16="http://schemas.microsoft.com/office/drawing/2014/main" id="{37812BF6-5A8A-4C5A-9213-EE8FB550ACCB}"/>
              </a:ext>
            </a:extLst>
          </p:cNvPr>
          <p:cNvPicPr>
            <a:picLocks noGrp="1" noChangeAspect="1"/>
          </p:cNvPicPr>
          <p:nvPr>
            <p:ph idx="1"/>
          </p:nvPr>
        </p:nvPicPr>
        <p:blipFill>
          <a:blip r:embed="rId2"/>
          <a:stretch>
            <a:fillRect/>
          </a:stretch>
        </p:blipFill>
        <p:spPr>
          <a:xfrm>
            <a:off x="2780362" y="2097088"/>
            <a:ext cx="6631276" cy="4760912"/>
          </a:xfrm>
        </p:spPr>
      </p:pic>
    </p:spTree>
    <p:extLst>
      <p:ext uri="{BB962C8B-B14F-4D97-AF65-F5344CB8AC3E}">
        <p14:creationId xmlns:p14="http://schemas.microsoft.com/office/powerpoint/2010/main" val="140002628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94F4E-1022-4F56-B560-6A5EF27C5368}"/>
              </a:ext>
            </a:extLst>
          </p:cNvPr>
          <p:cNvSpPr>
            <a:spLocks noGrp="1"/>
          </p:cNvSpPr>
          <p:nvPr>
            <p:ph type="title"/>
          </p:nvPr>
        </p:nvSpPr>
        <p:spPr/>
        <p:txBody>
          <a:bodyPr>
            <a:normAutofit fontScale="90000"/>
          </a:bodyPr>
          <a:lstStyle/>
          <a:p>
            <a:r>
              <a:rPr lang="ka-GE" dirty="0"/>
              <a:t>ჰემოფილია მამაკაცების დაავადებაა, რომლებიც დედისაგან იღებენ პათოლოგიურ </a:t>
            </a:r>
            <a:r>
              <a:rPr lang="en-US" dirty="0"/>
              <a:t>X-</a:t>
            </a:r>
            <a:r>
              <a:rPr lang="ka-GE" dirty="0"/>
              <a:t>ქრომოსომას. </a:t>
            </a:r>
            <a:endParaRPr lang="en-US" dirty="0"/>
          </a:p>
        </p:txBody>
      </p:sp>
      <p:pic>
        <p:nvPicPr>
          <p:cNvPr id="5" name="Content Placeholder 4">
            <a:extLst>
              <a:ext uri="{FF2B5EF4-FFF2-40B4-BE49-F238E27FC236}">
                <a16:creationId xmlns:a16="http://schemas.microsoft.com/office/drawing/2014/main" id="{7DC15405-8341-4184-935A-8D48778AF5D5}"/>
              </a:ext>
            </a:extLst>
          </p:cNvPr>
          <p:cNvPicPr>
            <a:picLocks noGrp="1" noChangeAspect="1"/>
          </p:cNvPicPr>
          <p:nvPr>
            <p:ph idx="1"/>
          </p:nvPr>
        </p:nvPicPr>
        <p:blipFill>
          <a:blip r:embed="rId2"/>
          <a:stretch>
            <a:fillRect/>
          </a:stretch>
        </p:blipFill>
        <p:spPr>
          <a:xfrm>
            <a:off x="4525095" y="2088014"/>
            <a:ext cx="3141809" cy="47699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166957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0EC28-5795-4619-928C-301B7667E3CE}"/>
              </a:ext>
            </a:extLst>
          </p:cNvPr>
          <p:cNvSpPr>
            <a:spLocks noGrp="1"/>
          </p:cNvSpPr>
          <p:nvPr>
            <p:ph type="title"/>
          </p:nvPr>
        </p:nvSpPr>
        <p:spPr>
          <a:xfrm>
            <a:off x="1146705" y="609601"/>
            <a:ext cx="3856037" cy="5658678"/>
          </a:xfrm>
        </p:spPr>
        <p:txBody>
          <a:bodyPr>
            <a:noAutofit/>
          </a:bodyPr>
          <a:lstStyle/>
          <a:p>
            <a:r>
              <a:rPr lang="ka-GE" sz="2400" dirty="0"/>
              <a:t>ჰემოფილიას ახასიათებს ჰემატომური ტიპის სისხლდენა. სისხლდენებისადმი მიდრეკილება განპირობებულია სისხლის შედედების შიდა სისტემაში თრომბოპლასტინის წარმოქმნის პროცესის დარღვევით, რაც დაკავშირებულია ანტიჰემოფილური გლობულინის დეფიციტთან. გამოყოფენ ჰემოფილიიის სამ ფორმას – </a:t>
            </a:r>
            <a:r>
              <a:rPr lang="ru-RU" sz="2400" dirty="0"/>
              <a:t>А, В </a:t>
            </a:r>
            <a:r>
              <a:rPr lang="ka-GE" sz="2400" dirty="0"/>
              <a:t>და </a:t>
            </a:r>
            <a:r>
              <a:rPr lang="ru-RU" sz="2400" dirty="0"/>
              <a:t>С.</a:t>
            </a:r>
            <a:endParaRPr lang="en-US" sz="2400" dirty="0"/>
          </a:p>
        </p:txBody>
      </p:sp>
      <p:pic>
        <p:nvPicPr>
          <p:cNvPr id="5" name="Content Placeholder 4">
            <a:extLst>
              <a:ext uri="{FF2B5EF4-FFF2-40B4-BE49-F238E27FC236}">
                <a16:creationId xmlns:a16="http://schemas.microsoft.com/office/drawing/2014/main" id="{5FB10044-89C5-4989-964F-E18FEC165BF2}"/>
              </a:ext>
            </a:extLst>
          </p:cNvPr>
          <p:cNvPicPr>
            <a:picLocks noGrp="1" noChangeAspect="1"/>
          </p:cNvPicPr>
          <p:nvPr>
            <p:ph idx="1"/>
          </p:nvPr>
        </p:nvPicPr>
        <p:blipFill>
          <a:blip r:embed="rId2"/>
          <a:stretch>
            <a:fillRect/>
          </a:stretch>
        </p:blipFill>
        <p:spPr>
          <a:xfrm>
            <a:off x="5156200" y="982464"/>
            <a:ext cx="5891213" cy="4418409"/>
          </a:xfrm>
        </p:spPr>
      </p:pic>
      <p:sp>
        <p:nvSpPr>
          <p:cNvPr id="6" name="Text Placeholder 5">
            <a:extLst>
              <a:ext uri="{FF2B5EF4-FFF2-40B4-BE49-F238E27FC236}">
                <a16:creationId xmlns:a16="http://schemas.microsoft.com/office/drawing/2014/main" id="{4310927B-CAE6-46CC-A645-894D8AC9AECA}"/>
              </a:ext>
            </a:extLst>
          </p:cNvPr>
          <p:cNvSpPr>
            <a:spLocks noGrp="1"/>
          </p:cNvSpPr>
          <p:nvPr>
            <p:ph type="body" sz="half" idx="2"/>
          </p:nvPr>
        </p:nvSpPr>
        <p:spPr>
          <a:xfrm flipV="1">
            <a:off x="1146705" y="5791199"/>
            <a:ext cx="695347" cy="45719"/>
          </a:xfrm>
        </p:spPr>
        <p:txBody>
          <a:bodyPr>
            <a:normAutofit fontScale="25000" lnSpcReduction="20000"/>
          </a:bodyPr>
          <a:lstStyle/>
          <a:p>
            <a:endParaRPr lang="en-US" dirty="0"/>
          </a:p>
        </p:txBody>
      </p:sp>
    </p:spTree>
    <p:extLst>
      <p:ext uri="{BB962C8B-B14F-4D97-AF65-F5344CB8AC3E}">
        <p14:creationId xmlns:p14="http://schemas.microsoft.com/office/powerpoint/2010/main" val="700446798"/>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DA7CD-23BF-413B-A4A6-E5467A86C7EF}"/>
              </a:ext>
            </a:extLst>
          </p:cNvPr>
          <p:cNvSpPr>
            <a:spLocks noGrp="1"/>
          </p:cNvSpPr>
          <p:nvPr>
            <p:ph type="title"/>
          </p:nvPr>
        </p:nvSpPr>
        <p:spPr/>
        <p:txBody>
          <a:bodyPr>
            <a:normAutofit fontScale="90000"/>
          </a:bodyPr>
          <a:lstStyle/>
          <a:p>
            <a:r>
              <a:rPr lang="ru-RU" dirty="0"/>
              <a:t>. А </a:t>
            </a:r>
            <a:r>
              <a:rPr lang="ka-GE" dirty="0"/>
              <a:t>ჰემოფილიის დროს არა გვაქვს სისხლის შედედების </a:t>
            </a:r>
            <a:r>
              <a:rPr lang="en-US" dirty="0"/>
              <a:t>VIII </a:t>
            </a:r>
            <a:r>
              <a:rPr lang="ka-GE" dirty="0"/>
              <a:t>ფაქტორი, ჰემოფილია </a:t>
            </a:r>
            <a:r>
              <a:rPr lang="ru-RU" dirty="0"/>
              <a:t>В-</a:t>
            </a:r>
            <a:r>
              <a:rPr lang="ka-GE" dirty="0"/>
              <a:t>ს დროს – </a:t>
            </a:r>
            <a:r>
              <a:rPr lang="en-US" dirty="0"/>
              <a:t>IX </a:t>
            </a:r>
            <a:r>
              <a:rPr lang="ka-GE" dirty="0"/>
              <a:t>ფაქტორი, ხოლო </a:t>
            </a:r>
            <a:r>
              <a:rPr lang="ru-RU" dirty="0"/>
              <a:t>С </a:t>
            </a:r>
            <a:r>
              <a:rPr lang="ka-GE" dirty="0"/>
              <a:t>ჰემოფილიის დროს – </a:t>
            </a:r>
            <a:r>
              <a:rPr lang="en-US" dirty="0"/>
              <a:t>XI </a:t>
            </a:r>
            <a:r>
              <a:rPr lang="ka-GE" dirty="0"/>
              <a:t>ფაქტორი.</a:t>
            </a:r>
            <a:endParaRPr lang="en-US" dirty="0"/>
          </a:p>
        </p:txBody>
      </p:sp>
      <p:pic>
        <p:nvPicPr>
          <p:cNvPr id="5" name="Content Placeholder 4">
            <a:extLst>
              <a:ext uri="{FF2B5EF4-FFF2-40B4-BE49-F238E27FC236}">
                <a16:creationId xmlns:a16="http://schemas.microsoft.com/office/drawing/2014/main" id="{A724C45E-0164-45F6-B664-72639EC312F7}"/>
              </a:ext>
            </a:extLst>
          </p:cNvPr>
          <p:cNvPicPr>
            <a:picLocks noGrp="1" noChangeAspect="1"/>
          </p:cNvPicPr>
          <p:nvPr>
            <p:ph idx="1"/>
          </p:nvPr>
        </p:nvPicPr>
        <p:blipFill>
          <a:blip r:embed="rId2"/>
          <a:stretch>
            <a:fillRect/>
          </a:stretch>
        </p:blipFill>
        <p:spPr>
          <a:xfrm>
            <a:off x="1914396" y="2373551"/>
            <a:ext cx="8363208" cy="4484449"/>
          </a:xfrm>
        </p:spPr>
      </p:pic>
    </p:spTree>
    <p:extLst>
      <p:ext uri="{BB962C8B-B14F-4D97-AF65-F5344CB8AC3E}">
        <p14:creationId xmlns:p14="http://schemas.microsoft.com/office/powerpoint/2010/main" val="1416853247"/>
      </p:ext>
    </p:extLst>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8C3C-F602-4E55-BABD-C133D287E4B3}"/>
              </a:ext>
            </a:extLst>
          </p:cNvPr>
          <p:cNvSpPr>
            <a:spLocks noGrp="1"/>
          </p:cNvSpPr>
          <p:nvPr>
            <p:ph type="title"/>
          </p:nvPr>
        </p:nvSpPr>
        <p:spPr>
          <a:xfrm>
            <a:off x="1146705" y="0"/>
            <a:ext cx="3856037" cy="6758609"/>
          </a:xfrm>
        </p:spPr>
        <p:txBody>
          <a:bodyPr>
            <a:noAutofit/>
          </a:bodyPr>
          <a:lstStyle/>
          <a:p>
            <a:r>
              <a:rPr lang="ka-GE" sz="2400" dirty="0"/>
              <a:t>ჰემოფილიის პირველი ნიშნები შესაძლოა გამოვლინდეს ჩვილობის პერიოდში. ჩვილობისას სიცოცხლისათვის საშიში სისხლდენები არ აღინიშნება, რადგან ქალის რძე შეიცავს აქტიური თრომბოკინაზას საკმარის რაოდენობას, რომელიც აკორეგირებს ჰემოფილიით დაავადებულის სისხლის დეფექტს. ჰემოფილიით დაავადებული ბავშვები გამოირჩევიან სისუსტით, კანის სიფერმკრთალით და კანქვეშა ცხიმოვანი შრის სუსტი განვითარებით. </a:t>
            </a:r>
            <a:endParaRPr lang="en-US" sz="2400" dirty="0"/>
          </a:p>
        </p:txBody>
      </p:sp>
      <p:pic>
        <p:nvPicPr>
          <p:cNvPr id="7" name="Content Placeholder 6">
            <a:extLst>
              <a:ext uri="{FF2B5EF4-FFF2-40B4-BE49-F238E27FC236}">
                <a16:creationId xmlns:a16="http://schemas.microsoft.com/office/drawing/2014/main" id="{D6404BBD-3E62-465F-9E52-005B0786EEDE}"/>
              </a:ext>
            </a:extLst>
          </p:cNvPr>
          <p:cNvPicPr>
            <a:picLocks noGrp="1" noChangeAspect="1"/>
          </p:cNvPicPr>
          <p:nvPr>
            <p:ph idx="1"/>
          </p:nvPr>
        </p:nvPicPr>
        <p:blipFill>
          <a:blip r:embed="rId2"/>
          <a:stretch>
            <a:fillRect/>
          </a:stretch>
        </p:blipFill>
        <p:spPr>
          <a:xfrm>
            <a:off x="5711688" y="125896"/>
            <a:ext cx="4904960" cy="6539948"/>
          </a:xfrm>
        </p:spPr>
      </p:pic>
      <p:sp>
        <p:nvSpPr>
          <p:cNvPr id="5" name="Text Placeholder 4">
            <a:extLst>
              <a:ext uri="{FF2B5EF4-FFF2-40B4-BE49-F238E27FC236}">
                <a16:creationId xmlns:a16="http://schemas.microsoft.com/office/drawing/2014/main" id="{B7363A5E-B40D-4141-8880-CEEE2F3B4435}"/>
              </a:ext>
            </a:extLst>
          </p:cNvPr>
          <p:cNvSpPr>
            <a:spLocks noGrp="1"/>
          </p:cNvSpPr>
          <p:nvPr>
            <p:ph type="body" sz="half" idx="2"/>
          </p:nvPr>
        </p:nvSpPr>
        <p:spPr>
          <a:xfrm flipH="1">
            <a:off x="1100986" y="5565913"/>
            <a:ext cx="45719" cy="225286"/>
          </a:xfrm>
        </p:spPr>
        <p:txBody>
          <a:bodyPr>
            <a:normAutofit fontScale="47500" lnSpcReduction="20000"/>
          </a:bodyPr>
          <a:lstStyle/>
          <a:p>
            <a:endParaRPr lang="en-US" dirty="0"/>
          </a:p>
        </p:txBody>
      </p:sp>
    </p:spTree>
    <p:extLst>
      <p:ext uri="{BB962C8B-B14F-4D97-AF65-F5344CB8AC3E}">
        <p14:creationId xmlns:p14="http://schemas.microsoft.com/office/powerpoint/2010/main" val="19498306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56617-9773-4510-A2FC-27897C6DB1FC}"/>
              </a:ext>
            </a:extLst>
          </p:cNvPr>
          <p:cNvSpPr>
            <a:spLocks noGrp="1"/>
          </p:cNvSpPr>
          <p:nvPr>
            <p:ph type="title"/>
          </p:nvPr>
        </p:nvSpPr>
        <p:spPr>
          <a:xfrm>
            <a:off x="1146705" y="609601"/>
            <a:ext cx="3856037" cy="5353878"/>
          </a:xfrm>
        </p:spPr>
        <p:txBody>
          <a:bodyPr>
            <a:noAutofit/>
          </a:bodyPr>
          <a:lstStyle/>
          <a:p>
            <a:r>
              <a:rPr lang="ka-GE" sz="2400" dirty="0"/>
              <a:t>განვითარებით. ჰემოფილიის ძირითადი კლინიკური სიმპტომია სპონტანური, ჰემატომური ტიპის სისხლდენა: მასიური, ძლიერ მტკივნეული სისხლჩაქცევები სახსრებში, კუნთებში, რბილ ქსოვილებში. ამ ტიპის სისხლდენის შეჩერება საკმაოდ იოლია, თუმცა ასევე იოლად ხდება სისხლდენის განახლება იმავე ადგილიდან.</a:t>
            </a:r>
            <a:endParaRPr lang="en-US" sz="2400" dirty="0"/>
          </a:p>
        </p:txBody>
      </p:sp>
      <p:pic>
        <p:nvPicPr>
          <p:cNvPr id="7" name="Content Placeholder 6">
            <a:extLst>
              <a:ext uri="{FF2B5EF4-FFF2-40B4-BE49-F238E27FC236}">
                <a16:creationId xmlns:a16="http://schemas.microsoft.com/office/drawing/2014/main" id="{12ABE9A4-951A-41B1-846D-3B68EA41EB17}"/>
              </a:ext>
            </a:extLst>
          </p:cNvPr>
          <p:cNvPicPr>
            <a:picLocks noGrp="1" noChangeAspect="1"/>
          </p:cNvPicPr>
          <p:nvPr>
            <p:ph idx="1"/>
          </p:nvPr>
        </p:nvPicPr>
        <p:blipFill>
          <a:blip r:embed="rId2"/>
          <a:stretch>
            <a:fillRect/>
          </a:stretch>
        </p:blipFill>
        <p:spPr>
          <a:xfrm>
            <a:off x="6096000" y="170177"/>
            <a:ext cx="4340751" cy="6517645"/>
          </a:xfrm>
        </p:spPr>
      </p:pic>
      <p:sp>
        <p:nvSpPr>
          <p:cNvPr id="5" name="Text Placeholder 4">
            <a:extLst>
              <a:ext uri="{FF2B5EF4-FFF2-40B4-BE49-F238E27FC236}">
                <a16:creationId xmlns:a16="http://schemas.microsoft.com/office/drawing/2014/main" id="{1836C224-CC28-4C38-9EBE-1C1BEC5AA78D}"/>
              </a:ext>
            </a:extLst>
          </p:cNvPr>
          <p:cNvSpPr>
            <a:spLocks noGrp="1"/>
          </p:cNvSpPr>
          <p:nvPr>
            <p:ph type="body" sz="half" idx="2"/>
          </p:nvPr>
        </p:nvSpPr>
        <p:spPr>
          <a:xfrm flipH="1">
            <a:off x="5002742" y="5632174"/>
            <a:ext cx="45719" cy="159026"/>
          </a:xfrm>
        </p:spPr>
        <p:txBody>
          <a:bodyPr>
            <a:normAutofit fontScale="25000" lnSpcReduction="20000"/>
          </a:bodyPr>
          <a:lstStyle/>
          <a:p>
            <a:endParaRPr lang="en-US" dirty="0"/>
          </a:p>
        </p:txBody>
      </p:sp>
    </p:spTree>
    <p:extLst>
      <p:ext uri="{BB962C8B-B14F-4D97-AF65-F5344CB8AC3E}">
        <p14:creationId xmlns:p14="http://schemas.microsoft.com/office/powerpoint/2010/main" val="3026171314"/>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0506C-4E6C-4470-B5F3-7E2DB7D3E8AA}"/>
              </a:ext>
            </a:extLst>
          </p:cNvPr>
          <p:cNvSpPr>
            <a:spLocks noGrp="1"/>
          </p:cNvSpPr>
          <p:nvPr>
            <p:ph type="title"/>
          </p:nvPr>
        </p:nvSpPr>
        <p:spPr>
          <a:xfrm>
            <a:off x="1146705" y="609600"/>
            <a:ext cx="3856037" cy="5512903"/>
          </a:xfrm>
        </p:spPr>
        <p:txBody>
          <a:bodyPr>
            <a:normAutofit fontScale="90000"/>
          </a:bodyPr>
          <a:lstStyle/>
          <a:p>
            <a:r>
              <a:rPr lang="ka-GE" sz="3100" dirty="0"/>
              <a:t>ზუსტი დიაგნოსტიკისათვის აუცილებელია შედედების </a:t>
            </a:r>
            <a:r>
              <a:rPr lang="en-US" sz="3100" dirty="0"/>
              <a:t>VIII (F VIII) </a:t>
            </a:r>
            <a:r>
              <a:rPr lang="ka-GE" sz="3100" dirty="0"/>
              <a:t>და </a:t>
            </a:r>
            <a:r>
              <a:rPr lang="en-US" sz="3100" dirty="0"/>
              <a:t>IX (F IX) </a:t>
            </a:r>
            <a:r>
              <a:rPr lang="ka-GE" sz="3100" dirty="0"/>
              <a:t>ფაქტორების შესწავლა. ჰემოფილიის ფორმის დასადგენად მოწოდებულია თრომბოპლასტინის გენერაციის ტესტი.</a:t>
            </a:r>
            <a:br>
              <a:rPr lang="ka-GE" sz="3100" dirty="0"/>
            </a:br>
            <a:br>
              <a:rPr lang="ka-GE" dirty="0"/>
            </a:br>
            <a:endParaRPr lang="en-US" dirty="0"/>
          </a:p>
        </p:txBody>
      </p:sp>
      <p:pic>
        <p:nvPicPr>
          <p:cNvPr id="5" name="Content Placeholder 4">
            <a:extLst>
              <a:ext uri="{FF2B5EF4-FFF2-40B4-BE49-F238E27FC236}">
                <a16:creationId xmlns:a16="http://schemas.microsoft.com/office/drawing/2014/main" id="{7226584A-12F0-4038-AA21-2D3D73143108}"/>
              </a:ext>
            </a:extLst>
          </p:cNvPr>
          <p:cNvPicPr>
            <a:picLocks noGrp="1" noChangeAspect="1"/>
          </p:cNvPicPr>
          <p:nvPr>
            <p:ph idx="1"/>
          </p:nvPr>
        </p:nvPicPr>
        <p:blipFill>
          <a:blip r:embed="rId2"/>
          <a:stretch>
            <a:fillRect/>
          </a:stretch>
        </p:blipFill>
        <p:spPr>
          <a:xfrm>
            <a:off x="6096000" y="757666"/>
            <a:ext cx="3552651" cy="5342668"/>
          </a:xfrm>
        </p:spPr>
      </p:pic>
      <p:sp>
        <p:nvSpPr>
          <p:cNvPr id="6" name="Text Placeholder 5">
            <a:extLst>
              <a:ext uri="{FF2B5EF4-FFF2-40B4-BE49-F238E27FC236}">
                <a16:creationId xmlns:a16="http://schemas.microsoft.com/office/drawing/2014/main" id="{A914E1B3-3D61-4217-BCAA-CE8A5E7C1D91}"/>
              </a:ext>
            </a:extLst>
          </p:cNvPr>
          <p:cNvSpPr>
            <a:spLocks noGrp="1"/>
          </p:cNvSpPr>
          <p:nvPr>
            <p:ph type="body" sz="half" idx="2"/>
          </p:nvPr>
        </p:nvSpPr>
        <p:spPr>
          <a:xfrm flipV="1">
            <a:off x="1146705" y="5791200"/>
            <a:ext cx="45719" cy="132522"/>
          </a:xfrm>
        </p:spPr>
        <p:txBody>
          <a:bodyPr>
            <a:normAutofit fontScale="25000" lnSpcReduction="20000"/>
          </a:bodyPr>
          <a:lstStyle/>
          <a:p>
            <a:endParaRPr lang="en-US" dirty="0"/>
          </a:p>
        </p:txBody>
      </p:sp>
    </p:spTree>
    <p:extLst>
      <p:ext uri="{BB962C8B-B14F-4D97-AF65-F5344CB8AC3E}">
        <p14:creationId xmlns:p14="http://schemas.microsoft.com/office/powerpoint/2010/main" val="3285617050"/>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EB878-8B73-4E6C-B92F-DCC1CD7B90BB}"/>
              </a:ext>
            </a:extLst>
          </p:cNvPr>
          <p:cNvSpPr>
            <a:spLocks noGrp="1"/>
          </p:cNvSpPr>
          <p:nvPr>
            <p:ph type="title"/>
          </p:nvPr>
        </p:nvSpPr>
        <p:spPr>
          <a:xfrm>
            <a:off x="1146705" y="609601"/>
            <a:ext cx="3856037" cy="5963478"/>
          </a:xfrm>
        </p:spPr>
        <p:txBody>
          <a:bodyPr>
            <a:noAutofit/>
          </a:bodyPr>
          <a:lstStyle/>
          <a:p>
            <a:r>
              <a:rPr lang="ka-GE" sz="2400" dirty="0"/>
              <a:t>ჰემოფილია საკმაოდ იშვიათი დაავადებაა. მსოფლიოში ყოველ 10 000 მამრობითი სქესის ახალშობილზე მოდის დაახლოებოთ 1 ჰემოფილიით დაავადებული. დღეს მსოფლიოში 1 მილიონამდე ადამიანია ჰემოფილიით დაავადებული. ამასთან 80-85%-ში გვხვდება ჰემოფილია </a:t>
            </a:r>
            <a:r>
              <a:rPr lang="en-US" sz="2400" dirty="0"/>
              <a:t>A (F VIII-</a:t>
            </a:r>
            <a:r>
              <a:rPr lang="ka-GE" sz="2400" dirty="0"/>
              <a:t>ის დეფიციტით განპირობებული), 20-15%-ში კი - ჰემოფილია </a:t>
            </a:r>
            <a:r>
              <a:rPr lang="en-US" sz="2400" dirty="0"/>
              <a:t>B (F IX-</a:t>
            </a:r>
            <a:r>
              <a:rPr lang="ka-GE" sz="2400" dirty="0"/>
              <a:t>ის დეფიციტით განპირობებული).</a:t>
            </a:r>
            <a:endParaRPr lang="en-US" sz="2400" dirty="0"/>
          </a:p>
        </p:txBody>
      </p:sp>
      <p:pic>
        <p:nvPicPr>
          <p:cNvPr id="7" name="Content Placeholder 6">
            <a:extLst>
              <a:ext uri="{FF2B5EF4-FFF2-40B4-BE49-F238E27FC236}">
                <a16:creationId xmlns:a16="http://schemas.microsoft.com/office/drawing/2014/main" id="{010F3C70-AF35-4D88-B776-847161920967}"/>
              </a:ext>
            </a:extLst>
          </p:cNvPr>
          <p:cNvPicPr>
            <a:picLocks noGrp="1" noChangeAspect="1"/>
          </p:cNvPicPr>
          <p:nvPr>
            <p:ph idx="1"/>
          </p:nvPr>
        </p:nvPicPr>
        <p:blipFill>
          <a:blip r:embed="rId2"/>
          <a:stretch>
            <a:fillRect/>
          </a:stretch>
        </p:blipFill>
        <p:spPr>
          <a:xfrm>
            <a:off x="5054695" y="1634192"/>
            <a:ext cx="6381538" cy="3589615"/>
          </a:xfrm>
        </p:spPr>
      </p:pic>
      <p:sp>
        <p:nvSpPr>
          <p:cNvPr id="5" name="Text Placeholder 4">
            <a:extLst>
              <a:ext uri="{FF2B5EF4-FFF2-40B4-BE49-F238E27FC236}">
                <a16:creationId xmlns:a16="http://schemas.microsoft.com/office/drawing/2014/main" id="{BCB154DB-CABD-4F21-892C-C92516BA006B}"/>
              </a:ext>
            </a:extLst>
          </p:cNvPr>
          <p:cNvSpPr>
            <a:spLocks noGrp="1"/>
          </p:cNvSpPr>
          <p:nvPr>
            <p:ph type="body" sz="half" idx="2"/>
          </p:nvPr>
        </p:nvSpPr>
        <p:spPr>
          <a:xfrm flipH="1" flipV="1">
            <a:off x="5002742" y="5791199"/>
            <a:ext cx="45719"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88335591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85</TotalTime>
  <Words>271</Words>
  <Application>Microsoft Office PowerPoint</Application>
  <PresentationFormat>Widescreen</PresentationFormat>
  <Paragraphs>10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Sylfaen</vt:lpstr>
      <vt:lpstr>Tw Cen MT</vt:lpstr>
      <vt:lpstr>Circuit</vt:lpstr>
      <vt:lpstr>გენეტიკური დაავადებები</vt:lpstr>
      <vt:lpstr>ჰემოფილია გენეტიკური დაავადებაა, რომელიც გადაეცემა რეცესიული გენით და სქესთან არის შეჭიდული. ხასიათდება სისხლდენისადმი მიდრეკილებით.</vt:lpstr>
      <vt:lpstr>ჰემოფილია მამაკაცების დაავადებაა, რომლებიც დედისაგან იღებენ პათოლოგიურ X-ქრომოსომას. </vt:lpstr>
      <vt:lpstr>ჰემოფილიას ახასიათებს ჰემატომური ტიპის სისხლდენა. სისხლდენებისადმი მიდრეკილება განპირობებულია სისხლის შედედების შიდა სისტემაში თრომბოპლასტინის წარმოქმნის პროცესის დარღვევით, რაც დაკავშირებულია ანტიჰემოფილური გლობულინის დეფიციტთან. გამოყოფენ ჰემოფილიიის სამ ფორმას – А, В და С.</vt:lpstr>
      <vt:lpstr>. А ჰემოფილიის დროს არა გვაქვს სისხლის შედედების VIII ფაქტორი, ჰემოფილია В-ს დროს – IX ფაქტორი, ხოლო С ჰემოფილიის დროს – XI ფაქტორი.</vt:lpstr>
      <vt:lpstr>ჰემოფილიის პირველი ნიშნები შესაძლოა გამოვლინდეს ჩვილობის პერიოდში. ჩვილობისას სიცოცხლისათვის საშიში სისხლდენები არ აღინიშნება, რადგან ქალის რძე შეიცავს აქტიური თრომბოკინაზას საკმარის რაოდენობას, რომელიც აკორეგირებს ჰემოფილიით დაავადებულის სისხლის დეფექტს. ჰემოფილიით დაავადებული ბავშვები გამოირჩევიან სისუსტით, კანის სიფერმკრთალით და კანქვეშა ცხიმოვანი შრის სუსტი განვითარებით. </vt:lpstr>
      <vt:lpstr>განვითარებით. ჰემოფილიის ძირითადი კლინიკური სიმპტომია სპონტანური, ჰემატომური ტიპის სისხლდენა: მასიური, ძლიერ მტკივნეული სისხლჩაქცევები სახსრებში, კუნთებში, რბილ ქსოვილებში. ამ ტიპის სისხლდენის შეჩერება საკმაოდ იოლია, თუმცა ასევე იოლად ხდება სისხლდენის განახლება იმავე ადგილიდან.</vt:lpstr>
      <vt:lpstr>ზუსტი დიაგნოსტიკისათვის აუცილებელია შედედების VIII (F VIII) და IX (F IX) ფაქტორების შესწავლა. ჰემოფილიის ფორმის დასადგენად მოწოდებულია თრომბოპლასტინის გენერაციის ტესტი.  </vt:lpstr>
      <vt:lpstr>ჰემოფილია საკმაოდ იშვიათი დაავადებაა. მსოფლიოში ყოველ 10 000 მამრობითი სქესის ახალშობილზე მოდის დაახლოებოთ 1 ჰემოფილიით დაავადებული. დღეს მსოფლიოში 1 მილიონამდე ადამიანია ჰემოფილიით დაავადებული. ამასთან 80-85%-ში გვხვდება ჰემოფილია A (F VIII-ის დეფიციტით განპირობებული), 20-15%-ში კი - ჰემოფილია B (F IX-ის დეფიციტით განპირობებული).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გენეტიკური დაავადებები</dc:title>
  <dc:creator>User</dc:creator>
  <cp:lastModifiedBy>User</cp:lastModifiedBy>
  <cp:revision>6</cp:revision>
  <dcterms:created xsi:type="dcterms:W3CDTF">2020-12-05T12:10:40Z</dcterms:created>
  <dcterms:modified xsi:type="dcterms:W3CDTF">2020-12-05T14:22:24Z</dcterms:modified>
</cp:coreProperties>
</file>