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0" r:id="rId5"/>
    <p:sldId id="259"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434" autoAdjust="0"/>
  </p:normalViewPr>
  <p:slideViewPr>
    <p:cSldViewPr snapToGrid="0">
      <p:cViewPr varScale="1">
        <p:scale>
          <a:sx n="70" d="100"/>
          <a:sy n="70" d="100"/>
        </p:scale>
        <p:origin x="738" y="8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12/18/2020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12/18/2020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a:solidFill>
            <a:schemeClr val="accent1">
              <a:lumMod val="75000"/>
              <a:alpha val="40000"/>
            </a:schemeClr>
          </a:solidFill>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10" name="Group 9"/>
          <p:cNvGrpSpPr/>
          <p:nvPr/>
        </p:nvGrpSpPr>
        <p:grpSpPr>
          <a:xfrm>
            <a:off x="27221" y="-30"/>
            <a:ext cx="2356674" cy="6853283"/>
            <a:chOff x="6627813" y="195452"/>
            <a:chExt cx="1952625" cy="5678299"/>
          </a:xfrm>
          <a:solidFill>
            <a:schemeClr val="accent1"/>
          </a:solidFill>
        </p:grpSpPr>
        <p:sp>
          <p:nvSpPr>
            <p:cNvPr id="11" name="Freeform 27"/>
            <p:cNvSpPr/>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7" name="Rectangle 6"/>
          <p:cNvSpPr/>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12/18/2020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81603"/>
            <a:ext cx="12192000" cy="1862048"/>
          </a:xfrm>
          <a:prstGeom prst="rect">
            <a:avLst/>
          </a:prstGeom>
          <a:noFill/>
        </p:spPr>
        <p:txBody>
          <a:bodyPr wrap="square" rtlCol="0">
            <a:spAutoFit/>
          </a:bodyPr>
          <a:lstStyle/>
          <a:p>
            <a:r>
              <a:rPr lang="ka-GE" sz="11500" dirty="0" smtClean="0"/>
              <a:t>  </a:t>
            </a:r>
            <a:r>
              <a:rPr lang="ka-GE" sz="11500" dirty="0" smtClean="0">
                <a:solidFill>
                  <a:srgbClr val="FFFF00"/>
                </a:solidFill>
              </a:rPr>
              <a:t>ჰეტერო</a:t>
            </a:r>
            <a:r>
              <a:rPr lang="ka-GE" sz="11500" dirty="0" smtClean="0">
                <a:solidFill>
                  <a:srgbClr val="00B050"/>
                </a:solidFill>
              </a:rPr>
              <a:t>ქრომია</a:t>
            </a:r>
            <a:endParaRPr lang="en-US" sz="11500" dirty="0">
              <a:solidFill>
                <a:srgbClr val="00B05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1983" y="1680446"/>
            <a:ext cx="7753082" cy="5055206"/>
          </a:xfrm>
          <a:prstGeom prst="rect">
            <a:avLst/>
          </a:prstGeom>
        </p:spPr>
      </p:pic>
    </p:spTree>
    <p:extLst>
      <p:ext uri="{BB962C8B-B14F-4D97-AF65-F5344CB8AC3E}">
        <p14:creationId xmlns:p14="http://schemas.microsoft.com/office/powerpoint/2010/main" val="380790309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69242" y="0"/>
            <a:ext cx="11081982" cy="1015663"/>
          </a:xfrm>
          <a:prstGeom prst="rect">
            <a:avLst/>
          </a:prstGeom>
          <a:noFill/>
        </p:spPr>
        <p:txBody>
          <a:bodyPr wrap="square" rtlCol="0">
            <a:spAutoFit/>
          </a:bodyPr>
          <a:lstStyle/>
          <a:p>
            <a:r>
              <a:rPr lang="ka-GE" sz="6000" dirty="0" smtClean="0">
                <a:solidFill>
                  <a:srgbClr val="FFFF00"/>
                </a:solidFill>
              </a:rPr>
              <a:t>ჰეტეროქრომია ძაღლებში</a:t>
            </a:r>
            <a:endParaRPr lang="en-US" sz="6000" dirty="0">
              <a:solidFill>
                <a:srgbClr val="FFFF0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8865" y="1107963"/>
            <a:ext cx="4822174" cy="5365517"/>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9242" y="3790721"/>
            <a:ext cx="4001850" cy="299752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703" y="1015663"/>
            <a:ext cx="4282837" cy="2669233"/>
          </a:xfrm>
          <a:prstGeom prst="rect">
            <a:avLst/>
          </a:prstGeom>
        </p:spPr>
      </p:pic>
    </p:spTree>
    <p:extLst>
      <p:ext uri="{BB962C8B-B14F-4D97-AF65-F5344CB8AC3E}">
        <p14:creationId xmlns:p14="http://schemas.microsoft.com/office/powerpoint/2010/main" val="3874958538"/>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10269" y="0"/>
            <a:ext cx="10781731" cy="6740307"/>
          </a:xfrm>
          <a:prstGeom prst="rect">
            <a:avLst/>
          </a:prstGeom>
          <a:noFill/>
        </p:spPr>
        <p:txBody>
          <a:bodyPr wrap="square" rtlCol="0">
            <a:spAutoFit/>
          </a:bodyPr>
          <a:lstStyle/>
          <a:p>
            <a:r>
              <a:rPr lang="ka-GE" sz="5400" dirty="0" smtClean="0">
                <a:solidFill>
                  <a:srgbClr val="FFFF00"/>
                </a:solidFill>
              </a:rPr>
              <a:t>გმადლობთ ყურადღებითვის!</a:t>
            </a:r>
          </a:p>
          <a:p>
            <a:endParaRPr lang="ka-GE" sz="5400" dirty="0">
              <a:solidFill>
                <a:srgbClr val="FFFF00"/>
              </a:solidFill>
            </a:endParaRPr>
          </a:p>
          <a:p>
            <a:endParaRPr lang="ka-GE" sz="5400" dirty="0" smtClean="0">
              <a:solidFill>
                <a:srgbClr val="FFFF00"/>
              </a:solidFill>
            </a:endParaRPr>
          </a:p>
          <a:p>
            <a:endParaRPr lang="ka-GE" sz="5400" dirty="0">
              <a:solidFill>
                <a:srgbClr val="FFFF00"/>
              </a:solidFill>
            </a:endParaRPr>
          </a:p>
          <a:p>
            <a:endParaRPr lang="ka-GE" sz="5400" dirty="0" smtClean="0">
              <a:solidFill>
                <a:srgbClr val="FFFF00"/>
              </a:solidFill>
            </a:endParaRPr>
          </a:p>
          <a:p>
            <a:endParaRPr lang="ka-GE" sz="5400" dirty="0">
              <a:solidFill>
                <a:srgbClr val="FFFF00"/>
              </a:solidFill>
            </a:endParaRPr>
          </a:p>
          <a:p>
            <a:r>
              <a:rPr lang="ka-GE" sz="5400" dirty="0" smtClean="0">
                <a:solidFill>
                  <a:srgbClr val="FFFF00"/>
                </a:solidFill>
              </a:rPr>
              <a:t>პროექტის ავტორი:</a:t>
            </a:r>
          </a:p>
          <a:p>
            <a:r>
              <a:rPr lang="ka-GE" sz="5400" dirty="0">
                <a:solidFill>
                  <a:srgbClr val="FFFF00"/>
                </a:solidFill>
              </a:rPr>
              <a:t> </a:t>
            </a:r>
            <a:r>
              <a:rPr lang="ka-GE" sz="5400" dirty="0" smtClean="0">
                <a:solidFill>
                  <a:srgbClr val="FFFF00"/>
                </a:solidFill>
              </a:rPr>
              <a:t>                            თამარ აბესაძე.</a:t>
            </a:r>
            <a:endParaRPr lang="en-US" sz="5400" dirty="0">
              <a:solidFill>
                <a:srgbClr val="FFFF0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3001" y="1555584"/>
            <a:ext cx="4453222" cy="2963417"/>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53726"/>
            <a:ext cx="3897503" cy="291936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41722" y="934602"/>
            <a:ext cx="3052054" cy="3038489"/>
          </a:xfrm>
          <a:prstGeom prst="rect">
            <a:avLst/>
          </a:prstGeom>
        </p:spPr>
      </p:pic>
    </p:spTree>
    <p:extLst>
      <p:ext uri="{BB962C8B-B14F-4D97-AF65-F5344CB8AC3E}">
        <p14:creationId xmlns:p14="http://schemas.microsoft.com/office/powerpoint/2010/main" val="341214761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5003" y="278818"/>
            <a:ext cx="11140226" cy="2708434"/>
          </a:xfrm>
          <a:prstGeom prst="rect">
            <a:avLst/>
          </a:prstGeom>
        </p:spPr>
        <p:txBody>
          <a:bodyPr wrap="square">
            <a:spAutoFit/>
          </a:bodyPr>
          <a:lstStyle/>
          <a:p>
            <a:r>
              <a:rPr lang="ka-GE" sz="4000" dirty="0" smtClean="0">
                <a:solidFill>
                  <a:srgbClr val="FFFF00"/>
                </a:solidFill>
              </a:rPr>
              <a:t>ჰეტეროქრომია---ყველაზე ლამაზი დაავადება</a:t>
            </a:r>
          </a:p>
          <a:p>
            <a:endParaRPr lang="ka-GE" dirty="0"/>
          </a:p>
          <a:p>
            <a:r>
              <a:rPr lang="ka-GE" sz="2800" b="1" dirty="0" smtClean="0">
                <a:solidFill>
                  <a:srgbClr val="00B050"/>
                </a:solidFill>
              </a:rPr>
              <a:t>ჰეტეროქრომია </a:t>
            </a:r>
            <a:r>
              <a:rPr lang="ka-GE" sz="2800" b="1" dirty="0">
                <a:solidFill>
                  <a:srgbClr val="00B050"/>
                </a:solidFill>
              </a:rPr>
              <a:t>(</a:t>
            </a:r>
            <a:r>
              <a:rPr lang="en-US" sz="2800" b="1" dirty="0" err="1">
                <a:solidFill>
                  <a:srgbClr val="00B050"/>
                </a:solidFill>
              </a:rPr>
              <a:t>Heteroghromia</a:t>
            </a:r>
            <a:r>
              <a:rPr lang="en-US" sz="2800" b="1" dirty="0">
                <a:solidFill>
                  <a:srgbClr val="00B050"/>
                </a:solidFill>
              </a:rPr>
              <a:t>) </a:t>
            </a:r>
            <a:r>
              <a:rPr lang="ka-GE" sz="2800" b="1" dirty="0">
                <a:solidFill>
                  <a:srgbClr val="00B050"/>
                </a:solidFill>
              </a:rPr>
              <a:t>თვალის ფერადი გარსის სხვადასხვა უბნების არაერთგვაროვანი შეფერილობაა. მას მელანინის სიჭარბით ან ნაკლებობით ხსნიან. არსებობს სამი სახის ჰეტეროქრომია:</a:t>
            </a:r>
            <a:endParaRPr lang="en-US" sz="2800" b="1" dirty="0">
              <a:solidFill>
                <a:srgbClr val="00B05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1971" y="2523349"/>
            <a:ext cx="3802018" cy="4334651"/>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2429" y="2443162"/>
            <a:ext cx="3209925" cy="4286250"/>
          </a:xfrm>
          <a:prstGeom prst="rect">
            <a:avLst/>
          </a:prstGeom>
        </p:spPr>
      </p:pic>
    </p:spTree>
    <p:extLst>
      <p:ext uri="{BB962C8B-B14F-4D97-AF65-F5344CB8AC3E}">
        <p14:creationId xmlns:p14="http://schemas.microsoft.com/office/powerpoint/2010/main" val="174156320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70501" y="159329"/>
            <a:ext cx="4790941" cy="6740307"/>
          </a:xfrm>
          <a:prstGeom prst="rect">
            <a:avLst/>
          </a:prstGeom>
        </p:spPr>
        <p:txBody>
          <a:bodyPr wrap="square">
            <a:spAutoFit/>
          </a:bodyPr>
          <a:lstStyle/>
          <a:p>
            <a:r>
              <a:rPr lang="ka-GE" sz="2400" dirty="0">
                <a:solidFill>
                  <a:srgbClr val="00B050"/>
                </a:solidFill>
              </a:rPr>
              <a:t>1.</a:t>
            </a:r>
            <a:r>
              <a:rPr lang="ka-GE" sz="2400" b="1" dirty="0">
                <a:solidFill>
                  <a:srgbClr val="00B050"/>
                </a:solidFill>
              </a:rPr>
              <a:t>მთლიანი ჰეტეროქრომია - ორივე თვალს სხვადასხვა ფერი აქვს, მაგალითად, ერთი თაფლისფერი და მეორე ცისფერი.</a:t>
            </a:r>
          </a:p>
          <a:p>
            <a:r>
              <a:rPr lang="ka-GE" sz="2400" b="1" dirty="0">
                <a:solidFill>
                  <a:srgbClr val="00B050"/>
                </a:solidFill>
              </a:rPr>
              <a:t>2.ნაწილობრივი ჰეტეროქრომია - ერთ თვალში ორი ან მეტი ფერი შეინიშნება.</a:t>
            </a:r>
          </a:p>
          <a:p>
            <a:r>
              <a:rPr lang="ka-GE" sz="2400" b="1" dirty="0">
                <a:solidFill>
                  <a:srgbClr val="00B050"/>
                </a:solidFill>
              </a:rPr>
              <a:t>3.ცენტრალური ჰეტეროქრომია - გუგის გარშემო თვალი თალისფერია და კიდეებისკენ კი სხვა ფერი აქვს.</a:t>
            </a:r>
          </a:p>
          <a:p>
            <a:r>
              <a:rPr lang="ka-GE" sz="2400" b="1" dirty="0">
                <a:solidFill>
                  <a:srgbClr val="00B050"/>
                </a:solidFill>
              </a:rPr>
              <a:t>რათქმაუნდა ეს ჯადოსნური სანახაობაა, თუმცა მეცნიერები ამ საოცარ მოვლენას ჰეტეროქრომიას უწოდებენ. ასეთ დროს თვალის გუგები სხვადასხვა </a:t>
            </a:r>
            <a:r>
              <a:rPr lang="ka-GE" sz="2400" b="1" dirty="0" smtClean="0">
                <a:solidFill>
                  <a:srgbClr val="00B050"/>
                </a:solidFill>
              </a:rPr>
              <a:t>ფერისაა.</a:t>
            </a:r>
            <a:endParaRPr lang="en-US" sz="2400" b="1" dirty="0">
              <a:solidFill>
                <a:srgbClr val="00B05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399" y="-1"/>
            <a:ext cx="4349151" cy="6858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4879" y="159329"/>
            <a:ext cx="2485622" cy="268690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8578" y="3251795"/>
            <a:ext cx="2681923" cy="3242276"/>
          </a:xfrm>
          <a:prstGeom prst="rect">
            <a:avLst/>
          </a:prstGeom>
        </p:spPr>
      </p:pic>
    </p:spTree>
    <p:extLst>
      <p:ext uri="{BB962C8B-B14F-4D97-AF65-F5344CB8AC3E}">
        <p14:creationId xmlns:p14="http://schemas.microsoft.com/office/powerpoint/2010/main" val="1212900924"/>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980609" y="117693"/>
            <a:ext cx="3533104" cy="6740307"/>
          </a:xfrm>
          <a:prstGeom prst="rect">
            <a:avLst/>
          </a:prstGeom>
        </p:spPr>
        <p:txBody>
          <a:bodyPr wrap="square">
            <a:spAutoFit/>
          </a:bodyPr>
          <a:lstStyle/>
          <a:p>
            <a:r>
              <a:rPr lang="ka-GE" sz="2400" dirty="0">
                <a:solidFill>
                  <a:srgbClr val="00B050"/>
                </a:solidFill>
              </a:rPr>
              <a:t>ჰ</a:t>
            </a:r>
            <a:r>
              <a:rPr lang="ka-GE" sz="2400" b="1" dirty="0">
                <a:solidFill>
                  <a:srgbClr val="00B050"/>
                </a:solidFill>
              </a:rPr>
              <a:t>ეტეროქრომირებულ მდგომარეობაში თუ იბადება ადამიანი ან ცხოველი ეს საპრობლემო სულაც არაა, პირიქით ეს არის ღვთისგან ჯილდო, განსაკუთრებული სილამაზისა. მეორე ვარიანტი სამწუხაროდ ცოტა არ იყოს დამთრგუნველია, თუ ჰეტეროქრომია მომავალში განვითარდა, ეს უკვე თვალის დაავადების ნიშანია და სასწრაფოდ უნდა მიმართოთ </a:t>
            </a:r>
            <a:r>
              <a:rPr lang="ka-GE" sz="2400" b="1" dirty="0" smtClean="0">
                <a:solidFill>
                  <a:srgbClr val="00B050"/>
                </a:solidFill>
              </a:rPr>
              <a:t>ექიმს</a:t>
            </a:r>
            <a:r>
              <a:rPr lang="ka-GE" sz="2400" dirty="0" smtClean="0">
                <a:solidFill>
                  <a:srgbClr val="00B050"/>
                </a:solidFill>
              </a:rPr>
              <a:t>.</a:t>
            </a:r>
            <a:endParaRPr lang="en-US" sz="2400" dirty="0">
              <a:solidFill>
                <a:srgbClr val="00B05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635" y="0"/>
            <a:ext cx="7158038" cy="6858000"/>
          </a:xfrm>
          <a:prstGeom prst="rect">
            <a:avLst/>
          </a:prstGeom>
        </p:spPr>
      </p:pic>
    </p:spTree>
    <p:extLst>
      <p:ext uri="{BB962C8B-B14F-4D97-AF65-F5344CB8AC3E}">
        <p14:creationId xmlns:p14="http://schemas.microsoft.com/office/powerpoint/2010/main" val="726896153"/>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60860" y="163478"/>
            <a:ext cx="4394579" cy="6555641"/>
          </a:xfrm>
          <a:prstGeom prst="rect">
            <a:avLst/>
          </a:prstGeom>
        </p:spPr>
        <p:txBody>
          <a:bodyPr wrap="square">
            <a:spAutoFit/>
          </a:bodyPr>
          <a:lstStyle/>
          <a:p>
            <a:r>
              <a:rPr lang="ka-GE" sz="2800" b="1" dirty="0">
                <a:solidFill>
                  <a:srgbClr val="00B050"/>
                </a:solidFill>
              </a:rPr>
              <a:t>ბერძნულად - .</a:t>
            </a:r>
            <a:r>
              <a:rPr lang="en-US" sz="2800" b="1" dirty="0" err="1">
                <a:solidFill>
                  <a:srgbClr val="00B050"/>
                </a:solidFill>
              </a:rPr>
              <a:t>heteros</a:t>
            </a:r>
            <a:r>
              <a:rPr lang="en-US" sz="2800" b="1" dirty="0">
                <a:solidFill>
                  <a:srgbClr val="00B050"/>
                </a:solidFill>
              </a:rPr>
              <a:t>(</a:t>
            </a:r>
            <a:r>
              <a:rPr lang="ka-GE" sz="2800" b="1" dirty="0">
                <a:solidFill>
                  <a:srgbClr val="00B050"/>
                </a:solidFill>
              </a:rPr>
              <a:t>სხვა), </a:t>
            </a:r>
            <a:r>
              <a:rPr lang="en-US" sz="2800" b="1" dirty="0" err="1">
                <a:solidFill>
                  <a:srgbClr val="00B050"/>
                </a:solidFill>
              </a:rPr>
              <a:t>chroma</a:t>
            </a:r>
            <a:r>
              <a:rPr lang="en-US" sz="2800" b="1" dirty="0">
                <a:solidFill>
                  <a:srgbClr val="00B050"/>
                </a:solidFill>
              </a:rPr>
              <a:t>(</a:t>
            </a:r>
            <a:r>
              <a:rPr lang="ka-GE" sz="2800" b="1" dirty="0">
                <a:solidFill>
                  <a:srgbClr val="00B050"/>
                </a:solidFill>
              </a:rPr>
              <a:t>ფერი) ანუ ორი ანატომიური სტრუქტურის ან ერთი და იმავე სტრუქტურის ორი ისეთი ნაწილის სხვადასხვა შეფერილობა, რომელთაც ნორმალურ პირობებში ერთი ფერი აქვთ, მაგ. თვალის ფერადი გარსები ერთნაირადაა შეღებილი, მაგრამ ზოგჯერ მათ სხვადასხვა ფერი აქვთ.</a:t>
            </a:r>
            <a:endParaRPr lang="en-US" sz="2800" b="1" dirty="0">
              <a:solidFill>
                <a:srgbClr val="00B05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0507" y="12298"/>
            <a:ext cx="4572000" cy="6858000"/>
          </a:xfrm>
          <a:prstGeom prst="rect">
            <a:avLst/>
          </a:prstGeom>
        </p:spPr>
      </p:pic>
    </p:spTree>
    <p:extLst>
      <p:ext uri="{BB962C8B-B14F-4D97-AF65-F5344CB8AC3E}">
        <p14:creationId xmlns:p14="http://schemas.microsoft.com/office/powerpoint/2010/main" val="1443947889"/>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49003" y="-128528"/>
            <a:ext cx="7942997" cy="6986528"/>
          </a:xfrm>
          <a:prstGeom prst="rect">
            <a:avLst/>
          </a:prstGeom>
        </p:spPr>
        <p:txBody>
          <a:bodyPr wrap="square">
            <a:spAutoFit/>
          </a:bodyPr>
          <a:lstStyle/>
          <a:p>
            <a:r>
              <a:rPr lang="ka-GE" sz="3200" b="1" dirty="0">
                <a:solidFill>
                  <a:srgbClr val="FFFF00"/>
                </a:solidFill>
              </a:rPr>
              <a:t>როგორ შეიძლება დაავადებას ვუწოდოთ ლამაზი?! </a:t>
            </a:r>
            <a:r>
              <a:rPr lang="ka-GE" sz="3200" b="1" dirty="0">
                <a:solidFill>
                  <a:srgbClr val="00B050"/>
                </a:solidFill>
              </a:rPr>
              <a:t>თუმცა ეს ის შემთხვევაა, როდესაც ხვდები, რომ შეუძლებელია ნახო ამაზე ლამაზი და გასაოცარი ❤ ჰეტეროქრომია პიგმენტის ნაკლებობით გამოწვეული დაავადებაა, რომელიც რიგ შემთხვევაში მთლიანად არის გამოხატული(სხვადასხვა ფერის თვალები), ზოგჯერ კი მხოლოდ თვალის გარკვეულ ნაწილზე ვრცელდება.. ძალიან ბევრ ადამიანს აქვს ჰეტეროქრომია, უბრალოდ ნაწილმა არც კი იცის, რომ ცენტრალური ჰეტეროქრომიის ტიპური წარმომადგენლები </a:t>
            </a:r>
            <a:r>
              <a:rPr lang="ka-GE" sz="3200" b="1" dirty="0" smtClean="0">
                <a:solidFill>
                  <a:srgbClr val="00B050"/>
                </a:solidFill>
              </a:rPr>
              <a:t>არიან. </a:t>
            </a:r>
            <a:endParaRPr lang="en-US" sz="3200" b="1" dirty="0">
              <a:solidFill>
                <a:srgbClr val="00B05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78" y="436728"/>
            <a:ext cx="4196825" cy="2795731"/>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77" y="3797715"/>
            <a:ext cx="4196825" cy="2618532"/>
          </a:xfrm>
          <a:prstGeom prst="rect">
            <a:avLst/>
          </a:prstGeom>
        </p:spPr>
      </p:pic>
    </p:spTree>
    <p:extLst>
      <p:ext uri="{BB962C8B-B14F-4D97-AF65-F5344CB8AC3E}">
        <p14:creationId xmlns:p14="http://schemas.microsoft.com/office/powerpoint/2010/main" val="432784672"/>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content.xx.fbcdn.net/v/t1.15752-0/p206x206/120194336_929049954587045_2657362848268100803_n.jpg?_nc_cat=111&amp;ccb=2&amp;_nc_sid=58c789&amp;_nc_ohc=Jxg01FQb1goAX_7NZAl&amp;_nc_ad=z-m&amp;_nc_cid=0&amp;_nc_ht=scontent.xx&amp;tp=6&amp;oh=4f91f41d3af8572bcdee7d46923eecdf&amp;oe=600277D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291" y="1878340"/>
            <a:ext cx="5412712" cy="406941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982269" y="1096891"/>
            <a:ext cx="6096000" cy="5632311"/>
          </a:xfrm>
          <a:prstGeom prst="rect">
            <a:avLst/>
          </a:prstGeom>
        </p:spPr>
        <p:txBody>
          <a:bodyPr>
            <a:spAutoFit/>
          </a:bodyPr>
          <a:lstStyle/>
          <a:p>
            <a:r>
              <a:rPr lang="ka-GE" sz="2400" b="1" dirty="0">
                <a:solidFill>
                  <a:srgbClr val="00B050"/>
                </a:solidFill>
              </a:rPr>
              <a:t>ზოგ ადამიანსა და ცხოველს უჩვეულო თვალის ფერი აქვს. მაგალითად ჰეტეროქრომიის დროს ერთი თვალი შეიძლება იყოს მწვანე ან ყავისფერი, მეორე კი -ლურჯი.</a:t>
            </a:r>
          </a:p>
          <a:p>
            <a:endParaRPr lang="ka-GE" sz="2400" b="1" dirty="0">
              <a:solidFill>
                <a:srgbClr val="00B050"/>
              </a:solidFill>
            </a:endParaRPr>
          </a:p>
          <a:p>
            <a:r>
              <a:rPr lang="ka-GE" sz="2400" b="1" dirty="0">
                <a:solidFill>
                  <a:srgbClr val="00B050"/>
                </a:solidFill>
              </a:rPr>
              <a:t>გაიცანით მსოფლიოში ყველაზე ლამაზი ტყუპი კატა. განუყრელ ირისსა და აბისს ჰეტეროქრომია აქვთ.</a:t>
            </a:r>
          </a:p>
          <a:p>
            <a:endParaRPr lang="ka-GE" sz="2400" b="1" dirty="0">
              <a:solidFill>
                <a:srgbClr val="00B050"/>
              </a:solidFill>
            </a:endParaRPr>
          </a:p>
          <a:p>
            <a:r>
              <a:rPr lang="ka-GE" sz="2400" b="1" dirty="0">
                <a:solidFill>
                  <a:srgbClr val="00B050"/>
                </a:solidFill>
              </a:rPr>
              <a:t>ლეგენდა ამბობს, რომ სხვადასხვა ფერის თვალები ადამიანს ან ცხოველს ორივე სამყაროს დანახვის საშუალებას აძლევს. არ ვიცით, ეს სიმართლეა თუ არა, მაგრამ დაგვეთანხმებით, რომ საოცარი სანახავია</a:t>
            </a:r>
            <a:r>
              <a:rPr lang="ka-GE" sz="2400" b="1" dirty="0"/>
              <a:t>.</a:t>
            </a:r>
            <a:endParaRPr lang="en-US" sz="2400" b="1" dirty="0"/>
          </a:p>
        </p:txBody>
      </p:sp>
      <p:sp>
        <p:nvSpPr>
          <p:cNvPr id="3" name="TextBox 2"/>
          <p:cNvSpPr txBox="1"/>
          <p:nvPr/>
        </p:nvSpPr>
        <p:spPr>
          <a:xfrm>
            <a:off x="1542196" y="0"/>
            <a:ext cx="10222173" cy="923330"/>
          </a:xfrm>
          <a:prstGeom prst="rect">
            <a:avLst/>
          </a:prstGeom>
          <a:noFill/>
        </p:spPr>
        <p:txBody>
          <a:bodyPr wrap="square" rtlCol="0">
            <a:spAutoFit/>
          </a:bodyPr>
          <a:lstStyle/>
          <a:p>
            <a:r>
              <a:rPr lang="ka-GE" sz="5400" dirty="0" smtClean="0">
                <a:solidFill>
                  <a:srgbClr val="FFFF00"/>
                </a:solidFill>
              </a:rPr>
              <a:t>ჰეტეროქრომია კატებში</a:t>
            </a:r>
            <a:endParaRPr lang="en-US" sz="5400" dirty="0">
              <a:solidFill>
                <a:srgbClr val="FFFF00"/>
              </a:solidFill>
            </a:endParaRPr>
          </a:p>
        </p:txBody>
      </p:sp>
    </p:spTree>
    <p:extLst>
      <p:ext uri="{BB962C8B-B14F-4D97-AF65-F5344CB8AC3E}">
        <p14:creationId xmlns:p14="http://schemas.microsoft.com/office/powerpoint/2010/main" val="603553493"/>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0" y="0"/>
            <a:ext cx="6096000" cy="6740307"/>
          </a:xfrm>
          <a:prstGeom prst="rect">
            <a:avLst/>
          </a:prstGeom>
        </p:spPr>
        <p:txBody>
          <a:bodyPr>
            <a:spAutoFit/>
          </a:bodyPr>
          <a:lstStyle/>
          <a:p>
            <a:r>
              <a:rPr lang="ka-GE" sz="3600" b="1" dirty="0">
                <a:solidFill>
                  <a:srgbClr val="00B050"/>
                </a:solidFill>
              </a:rPr>
              <a:t>მიზეზი, თუ რატომ აქვს </a:t>
            </a:r>
            <a:r>
              <a:rPr lang="ka-GE" sz="3600" b="1" dirty="0" smtClean="0">
                <a:solidFill>
                  <a:srgbClr val="00B050"/>
                </a:solidFill>
              </a:rPr>
              <a:t>კატებს ასეთი </a:t>
            </a:r>
            <a:r>
              <a:rPr lang="ka-GE" sz="3600" b="1" dirty="0">
                <a:solidFill>
                  <a:srgbClr val="00B050"/>
                </a:solidFill>
              </a:rPr>
              <a:t>თვალები, დაკავშირებულია თვალის ფერადი გარსის ჰეტეროქრომიასთან. მსგავსი მდგომარების კატებს თვალების განსხვავებული ფერის აქვთ.   ჰეტეროქრომია კატების გარდა სხვა ცხოველებსაც </a:t>
            </a:r>
            <a:r>
              <a:rPr lang="ka-GE" sz="3600" b="1" dirty="0" smtClean="0">
                <a:solidFill>
                  <a:srgbClr val="00B050"/>
                </a:solidFill>
              </a:rPr>
              <a:t>უდგინდებათ.</a:t>
            </a:r>
            <a:endParaRPr lang="en-US" sz="3600" b="1" dirty="0">
              <a:solidFill>
                <a:srgbClr val="00B05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25" y="0"/>
            <a:ext cx="6048375" cy="401955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332" y="3905228"/>
            <a:ext cx="4594960" cy="2949401"/>
          </a:xfrm>
          <a:prstGeom prst="rect">
            <a:avLst/>
          </a:prstGeom>
        </p:spPr>
      </p:pic>
    </p:spTree>
    <p:extLst>
      <p:ext uri="{BB962C8B-B14F-4D97-AF65-F5344CB8AC3E}">
        <p14:creationId xmlns:p14="http://schemas.microsoft.com/office/powerpoint/2010/main" val="389865689"/>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063" y="228599"/>
            <a:ext cx="4575572" cy="64008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8784" y="542746"/>
            <a:ext cx="5645358" cy="5772506"/>
          </a:xfrm>
          <a:prstGeom prst="rect">
            <a:avLst/>
          </a:prstGeom>
        </p:spPr>
      </p:pic>
    </p:spTree>
    <p:extLst>
      <p:ext uri="{BB962C8B-B14F-4D97-AF65-F5344CB8AC3E}">
        <p14:creationId xmlns:p14="http://schemas.microsoft.com/office/powerpoint/2010/main" val="58732512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2C333A"/>
      </a:dk2>
      <a:lt2>
        <a:srgbClr val="D6ECED"/>
      </a:lt2>
      <a:accent1>
        <a:srgbClr val="DE32DE"/>
      </a:accent1>
      <a:accent2>
        <a:srgbClr val="F42B8A"/>
      </a:accent2>
      <a:accent3>
        <a:srgbClr val="349FE7"/>
      </a:accent3>
      <a:accent4>
        <a:srgbClr val="565FF8"/>
      </a:accent4>
      <a:accent5>
        <a:srgbClr val="876BE7"/>
      </a:accent5>
      <a:accent6>
        <a:srgbClr val="F268C2"/>
      </a:accent6>
      <a:hlink>
        <a:srgbClr val="F55CF9"/>
      </a:hlink>
      <a:folHlink>
        <a:srgbClr val="E8A0EE"/>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F20B7C8E-B819-43F3-AAF9-EE50B1A83630}"/>
    </a:ext>
  </a:extLst>
</a:theme>
</file>

<file path=docProps/app.xml><?xml version="1.0" encoding="utf-8"?>
<Properties xmlns="http://schemas.openxmlformats.org/officeDocument/2006/extended-properties" xmlns:vt="http://schemas.openxmlformats.org/officeDocument/2006/docPropsVTypes">
  <Template>Wisp</Template>
  <TotalTime>54</TotalTime>
  <Words>362</Words>
  <Application>Microsoft Office PowerPoint</Application>
  <PresentationFormat>Widescreen</PresentationFormat>
  <Paragraphs>27</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Century Gothic</vt:lpstr>
      <vt:lpstr>Sylfaen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8</cp:revision>
  <dcterms:created xsi:type="dcterms:W3CDTF">2020-12-18T08:03:32Z</dcterms:created>
  <dcterms:modified xsi:type="dcterms:W3CDTF">2020-12-18T10:34:35Z</dcterms:modified>
</cp:coreProperties>
</file>