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18" d="100"/>
          <a:sy n="18" d="100"/>
        </p:scale>
        <p:origin x="-888" y="414"/>
      </p:cViewPr>
      <p:guideLst>
        <p:guide orient="horz" pos="10368"/>
        <p:guide pos="13824"/>
      </p:guideLst>
    </p:cSldViewPr>
  </p:slideViewPr>
  <p:notesTextViewPr>
    <p:cViewPr>
      <p:scale>
        <a:sx n="1" d="1"/>
        <a:sy n="1" d="1"/>
      </p:scale>
      <p:origin x="0" y="0"/>
    </p:cViewPr>
  </p:notesTextViewPr>
  <p:gridSpacing cx="72008" cy="72008"/>
</p:viewPr>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28A3A-0CB9-4104-BE01-03561E583091}">
      <dsp:nvSpPr>
        <dsp:cNvPr id="0" name=""/>
        <dsp:cNvSpPr/>
      </dsp:nvSpPr>
      <dsp:spPr>
        <a:xfrm>
          <a:off x="11876054" y="616704"/>
          <a:ext cx="30993170" cy="8841657"/>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ka-GE" sz="6000" b="1" kern="1200" dirty="0" smtClean="0">
              <a:solidFill>
                <a:schemeClr val="accent5">
                  <a:lumMod val="50000"/>
                </a:schemeClr>
              </a:solidFill>
            </a:rPr>
            <a:t>დასკვნა:</a:t>
          </a:r>
          <a:endParaRPr lang="en-US" sz="6000" b="1" kern="1200" dirty="0" smtClean="0">
            <a:solidFill>
              <a:schemeClr val="accent5">
                <a:lumMod val="50000"/>
              </a:schemeClr>
            </a:solidFill>
          </a:endParaRPr>
        </a:p>
        <a:p>
          <a:pPr lvl="0" algn="ctr" defTabSz="2667000">
            <a:lnSpc>
              <a:spcPct val="90000"/>
            </a:lnSpc>
            <a:spcBef>
              <a:spcPct val="0"/>
            </a:spcBef>
            <a:spcAft>
              <a:spcPct val="35000"/>
            </a:spcAft>
          </a:pPr>
          <a:r>
            <a:rPr lang="ka-GE" sz="6000" b="1" kern="1200" dirty="0" smtClean="0">
              <a:solidFill>
                <a:schemeClr val="accent5">
                  <a:lumMod val="50000"/>
                </a:schemeClr>
              </a:solidFill>
            </a:rPr>
            <a:t>წარმოდგენილი თიხა ბუნებრივი სახით შეუძლებელია გამოყენებული იქნეს კერამიკული ღვინის ქვევრების დასამზადებლად, ვინაიდან: </a:t>
          </a:r>
          <a:endParaRPr lang="en-US" sz="6000" b="1" kern="1200" dirty="0" smtClean="0">
            <a:solidFill>
              <a:schemeClr val="accent5">
                <a:lumMod val="50000"/>
              </a:schemeClr>
            </a:solidFill>
          </a:endParaRPr>
        </a:p>
        <a:p>
          <a:pPr lvl="0" algn="ctr" defTabSz="2667000">
            <a:lnSpc>
              <a:spcPct val="90000"/>
            </a:lnSpc>
            <a:spcBef>
              <a:spcPct val="0"/>
            </a:spcBef>
            <a:spcAft>
              <a:spcPct val="35000"/>
            </a:spcAft>
          </a:pPr>
          <a:r>
            <a:rPr lang="ka-GE" sz="6000" b="1" kern="1200" dirty="0" smtClean="0">
              <a:solidFill>
                <a:schemeClr val="accent5">
                  <a:lumMod val="50000"/>
                </a:schemeClr>
              </a:solidFill>
            </a:rPr>
            <a:t>თიხა მკვეთრად გამოსახული მერგელური ხასიათისაა, რაც განაპირობებს მათ მაღალ ფორიანობას გამოწვის შემდეგ, მოხდება სითხის გაჟონვა კეციდან.	თიხა ხასიათდება არასაკმარისი პლასტიკურობით, ამიტომ ქვევრების აშენების პროცესში დაბალი ადგეზია ვერ უზრუნველყოფს მყარ კავშირს ქვევრის ფენებს შორის.</a:t>
          </a:r>
          <a:endParaRPr lang="en-US" sz="6000" b="1" kern="1200" dirty="0" smtClean="0">
            <a:solidFill>
              <a:schemeClr val="accent5">
                <a:lumMod val="50000"/>
              </a:schemeClr>
            </a:solidFill>
          </a:endParaRPr>
        </a:p>
        <a:p>
          <a:pPr lvl="0" algn="ctr" defTabSz="2667000">
            <a:lnSpc>
              <a:spcPct val="90000"/>
            </a:lnSpc>
            <a:spcBef>
              <a:spcPct val="0"/>
            </a:spcBef>
            <a:spcAft>
              <a:spcPct val="35000"/>
            </a:spcAft>
          </a:pPr>
          <a:endParaRPr lang="en-US" sz="5400" b="1" kern="1200" dirty="0"/>
        </a:p>
      </dsp:txBody>
      <dsp:txXfrm>
        <a:off x="12135017" y="875667"/>
        <a:ext cx="30475244" cy="8323731"/>
      </dsp:txXfrm>
    </dsp:sp>
    <dsp:sp modelId="{BC6EFC8F-92CF-4AD3-82DA-804C0B1E125F}">
      <dsp:nvSpPr>
        <dsp:cNvPr id="0" name=""/>
        <dsp:cNvSpPr/>
      </dsp:nvSpPr>
      <dsp:spPr>
        <a:xfrm rot="3630229">
          <a:off x="7288667" y="22072567"/>
          <a:ext cx="1822745" cy="2260036"/>
        </a:xfrm>
        <a:prstGeom prst="lef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en-US" sz="5500" kern="1200"/>
        </a:p>
      </dsp:txBody>
      <dsp:txXfrm>
        <a:off x="7835491" y="22524574"/>
        <a:ext cx="729098" cy="1356022"/>
      </dsp:txXfrm>
    </dsp:sp>
    <dsp:sp modelId="{3897EDE9-21EC-4C33-A28E-9F603134FA5E}">
      <dsp:nvSpPr>
        <dsp:cNvPr id="0" name=""/>
        <dsp:cNvSpPr/>
      </dsp:nvSpPr>
      <dsp:spPr>
        <a:xfrm>
          <a:off x="27539985" y="12465049"/>
          <a:ext cx="15128040" cy="12479506"/>
        </a:xfrm>
        <a:prstGeom prst="roundRect">
          <a:avLst>
            <a:gd name="adj" fmla="val 10000"/>
          </a:avLst>
        </a:prstGeom>
        <a:solidFill>
          <a:schemeClr val="accent4">
            <a:hueOff val="3465231"/>
            <a:satOff val="-15989"/>
            <a:lumOff val="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ka-GE" sz="6000" b="1" kern="1200" dirty="0" smtClean="0">
              <a:solidFill>
                <a:schemeClr val="bg2">
                  <a:lumMod val="25000"/>
                </a:schemeClr>
              </a:solidFill>
            </a:rPr>
            <a:t>ქვევრების წარმოებისთვის აუცილებელია  ჩაილურის  თიხას დაემატოს (~50%) კარბონატების არ შემცველი მაღალი პლასტიკური თიხა, მაგალითად თელავის რაიონში არსებული ვარდისუბნის თიხა.</a:t>
          </a:r>
        </a:p>
        <a:p>
          <a:pPr lvl="0" algn="ctr" defTabSz="2667000">
            <a:lnSpc>
              <a:spcPct val="90000"/>
            </a:lnSpc>
            <a:spcBef>
              <a:spcPct val="0"/>
            </a:spcBef>
            <a:spcAft>
              <a:spcPct val="35000"/>
            </a:spcAft>
          </a:pPr>
          <a:r>
            <a:rPr lang="ka-GE" sz="6000" b="1" kern="1200" dirty="0" smtClean="0">
              <a:solidFill>
                <a:schemeClr val="bg2">
                  <a:lumMod val="25000"/>
                </a:schemeClr>
              </a:solidFill>
            </a:rPr>
            <a:t> ჩაილურის თიხის  გამოყენება კი შეიძლება აგურის, თონეების, ტერაკოტის და მაიოლიკის წარმოებაში, რომელთა გამოწვის ტემპერატურაა 950-10000</a:t>
          </a:r>
          <a:r>
            <a:rPr lang="en-US" sz="6000" b="1" kern="1200" dirty="0" smtClean="0">
              <a:solidFill>
                <a:schemeClr val="bg2">
                  <a:lumMod val="25000"/>
                </a:schemeClr>
              </a:solidFill>
            </a:rPr>
            <a:t>C.</a:t>
          </a:r>
        </a:p>
        <a:p>
          <a:pPr lvl="0" algn="ctr" defTabSz="2667000">
            <a:lnSpc>
              <a:spcPct val="90000"/>
            </a:lnSpc>
            <a:spcBef>
              <a:spcPct val="0"/>
            </a:spcBef>
            <a:spcAft>
              <a:spcPct val="35000"/>
            </a:spcAft>
          </a:pPr>
          <a:endParaRPr lang="en-US" sz="4400" b="1" kern="1200" dirty="0"/>
        </a:p>
      </dsp:txBody>
      <dsp:txXfrm>
        <a:off x="27905497" y="12830561"/>
        <a:ext cx="14397016" cy="11748482"/>
      </dsp:txXfrm>
    </dsp:sp>
    <dsp:sp modelId="{63F553A3-84C2-4F2E-BDD5-4E63EF169596}">
      <dsp:nvSpPr>
        <dsp:cNvPr id="0" name=""/>
        <dsp:cNvSpPr/>
      </dsp:nvSpPr>
      <dsp:spPr>
        <a:xfrm rot="12453162" flipH="1" flipV="1">
          <a:off x="12178658" y="11676379"/>
          <a:ext cx="460957" cy="1055977"/>
        </a:xfrm>
        <a:prstGeom prst="leftRightArrow">
          <a:avLst>
            <a:gd name="adj1" fmla="val 60000"/>
            <a:gd name="adj2" fmla="val 50000"/>
          </a:avLst>
        </a:prstGeom>
        <a:solidFill>
          <a:schemeClr val="accent4">
            <a:hueOff val="3465231"/>
            <a:satOff val="-15989"/>
            <a:lumOff val="58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00250">
            <a:lnSpc>
              <a:spcPct val="90000"/>
            </a:lnSpc>
            <a:spcBef>
              <a:spcPct val="0"/>
            </a:spcBef>
            <a:spcAft>
              <a:spcPct val="35000"/>
            </a:spcAft>
          </a:pPr>
          <a:endParaRPr lang="en-US" sz="4500" kern="1200"/>
        </a:p>
      </dsp:txBody>
      <dsp:txXfrm rot="10800000">
        <a:off x="12316945" y="11887574"/>
        <a:ext cx="184383" cy="633587"/>
      </dsp:txXfrm>
    </dsp:sp>
    <dsp:sp modelId="{D0B66246-D46B-4FD6-A391-9069151BEC4C}">
      <dsp:nvSpPr>
        <dsp:cNvPr id="0" name=""/>
        <dsp:cNvSpPr/>
      </dsp:nvSpPr>
      <dsp:spPr>
        <a:xfrm>
          <a:off x="0" y="744810"/>
          <a:ext cx="10862532" cy="4957276"/>
        </a:xfrm>
        <a:prstGeom prst="roundRect">
          <a:avLst>
            <a:gd name="adj" fmla="val 10000"/>
          </a:avLst>
        </a:prstGeom>
        <a:solidFill>
          <a:schemeClr val="accent4">
            <a:hueOff val="6930461"/>
            <a:satOff val="-31979"/>
            <a:lumOff val="11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ka-GE" sz="5400" b="1" kern="1200" dirty="0" smtClean="0"/>
            <a:t> კერამიკული ნიმუშების დამზადება, გამოწვა, პარამეტრსბის განსაზღვრა</a:t>
          </a:r>
          <a:endParaRPr lang="ka-GE" sz="5400" b="1" kern="1200" dirty="0"/>
        </a:p>
      </dsp:txBody>
      <dsp:txXfrm>
        <a:off x="145194" y="890004"/>
        <a:ext cx="10572144" cy="4666888"/>
      </dsp:txXfrm>
    </dsp:sp>
    <dsp:sp modelId="{89F27F52-E873-4755-909D-D206CD8200B5}">
      <dsp:nvSpPr>
        <dsp:cNvPr id="0" name=""/>
        <dsp:cNvSpPr/>
      </dsp:nvSpPr>
      <dsp:spPr>
        <a:xfrm rot="5478048">
          <a:off x="2266270" y="8471080"/>
          <a:ext cx="2763536" cy="1992749"/>
        </a:xfrm>
        <a:prstGeom prst="leftRightArrow">
          <a:avLst>
            <a:gd name="adj1" fmla="val 60000"/>
            <a:gd name="adj2" fmla="val 50000"/>
          </a:avLst>
        </a:prstGeom>
        <a:solidFill>
          <a:schemeClr val="accent4">
            <a:hueOff val="6930461"/>
            <a:satOff val="-31979"/>
            <a:lumOff val="117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ka-GE" sz="5500" kern="1200"/>
        </a:p>
      </dsp:txBody>
      <dsp:txXfrm rot="10800000">
        <a:off x="2864095" y="8869630"/>
        <a:ext cx="1567886" cy="1195649"/>
      </dsp:txXfrm>
    </dsp:sp>
    <dsp:sp modelId="{CAC40E3D-3389-41EA-9B23-A3319C1BAC58}">
      <dsp:nvSpPr>
        <dsp:cNvPr id="0" name=""/>
        <dsp:cNvSpPr/>
      </dsp:nvSpPr>
      <dsp:spPr>
        <a:xfrm>
          <a:off x="0" y="12868947"/>
          <a:ext cx="10336788" cy="3862118"/>
        </a:xfrm>
        <a:prstGeom prst="roundRect">
          <a:avLst>
            <a:gd name="adj" fmla="val 1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ka-GE" sz="5400" b="1" kern="1200" dirty="0" smtClean="0"/>
            <a:t> მონაცემთა ანალიზი, შეედეგები წარდგენა</a:t>
          </a:r>
          <a:endParaRPr lang="en-US" sz="4800" b="1" kern="1200" dirty="0"/>
        </a:p>
      </dsp:txBody>
      <dsp:txXfrm>
        <a:off x="113118" y="12982065"/>
        <a:ext cx="10110552" cy="3635882"/>
      </dsp:txXfrm>
    </dsp:sp>
    <dsp:sp modelId="{043EDC1C-4517-43C7-A93A-409DD79E2F32}">
      <dsp:nvSpPr>
        <dsp:cNvPr id="0" name=""/>
        <dsp:cNvSpPr/>
      </dsp:nvSpPr>
      <dsp:spPr>
        <a:xfrm rot="1424010" flipV="1">
          <a:off x="9820295" y="9334490"/>
          <a:ext cx="474554" cy="376789"/>
        </a:xfrm>
        <a:prstGeom prst="leftRightArrow">
          <a:avLst>
            <a:gd name="adj1" fmla="val 60000"/>
            <a:gd name="adj2" fmla="val 5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ka-GE" sz="1400" kern="1200"/>
        </a:p>
      </dsp:txBody>
      <dsp:txXfrm rot="10800000">
        <a:off x="9933332" y="9409848"/>
        <a:ext cx="248480" cy="22607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docProps/app.xml><?xml version="1.0" encoding="utf-8"?>
<Properties xmlns="http://schemas.openxmlformats.org/officeDocument/2006/extended-properties" xmlns:vt="http://schemas.openxmlformats.org/officeDocument/2006/docPropsVTypes">
  <Template>Waveform</Template>
  <TotalTime>518</TotalTime>
  <Words>99</Words>
  <Application>Microsoft Office PowerPoint</Application>
  <PresentationFormat>Custom</PresentationFormat>
  <Paragraphs>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48</cp:revision>
  <dcterms:created xsi:type="dcterms:W3CDTF">2019-03-24T18:36:34Z</dcterms:created>
  <dcterms:modified xsi:type="dcterms:W3CDTF">2021-11-01T20:44:24Z</dcterms:modified>
</cp:coreProperties>
</file>