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sldIdLst>
    <p:sldId id="256" r:id="rId2"/>
    <p:sldId id="257" r:id="rId3"/>
    <p:sldId id="258" r:id="rId4"/>
    <p:sldId id="259" r:id="rId5"/>
    <p:sldId id="267" r:id="rId6"/>
    <p:sldId id="260" r:id="rId7"/>
    <p:sldId id="265" r:id="rId8"/>
    <p:sldId id="261" r:id="rId9"/>
    <p:sldId id="262" r:id="rId10"/>
    <p:sldId id="263" r:id="rId11"/>
    <p:sldId id="264"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46" autoAdjust="0"/>
    <p:restoredTop sz="94660"/>
  </p:normalViewPr>
  <p:slideViewPr>
    <p:cSldViewPr snapToGrid="0">
      <p:cViewPr varScale="1">
        <p:scale>
          <a:sx n="87" d="100"/>
          <a:sy n="87" d="100"/>
        </p:scale>
        <p:origin x="90"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C5B45D8-74D5-44EE-87C0-F475F1C753A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4723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4B878-7F0C-4ABA-9C09-E6D9AA0B70D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B45D8-74D5-44EE-87C0-F475F1C753AB}" type="slidenum">
              <a:rPr lang="en-US" smtClean="0"/>
              <a:t>‹#›</a:t>
            </a:fld>
            <a:endParaRPr lang="en-US"/>
          </a:p>
        </p:txBody>
      </p:sp>
    </p:spTree>
    <p:extLst>
      <p:ext uri="{BB962C8B-B14F-4D97-AF65-F5344CB8AC3E}">
        <p14:creationId xmlns:p14="http://schemas.microsoft.com/office/powerpoint/2010/main" val="1801019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247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8741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spTree>
    <p:extLst>
      <p:ext uri="{BB962C8B-B14F-4D97-AF65-F5344CB8AC3E}">
        <p14:creationId xmlns:p14="http://schemas.microsoft.com/office/powerpoint/2010/main" val="1964829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6262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155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39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6185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spTree>
    <p:extLst>
      <p:ext uri="{BB962C8B-B14F-4D97-AF65-F5344CB8AC3E}">
        <p14:creationId xmlns:p14="http://schemas.microsoft.com/office/powerpoint/2010/main" val="424390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94B878-7F0C-4ABA-9C09-E6D9AA0B70DF}"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B45D8-74D5-44EE-87C0-F475F1C753A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62496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94B878-7F0C-4ABA-9C09-E6D9AA0B70D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B45D8-74D5-44EE-87C0-F475F1C753AB}" type="slidenum">
              <a:rPr lang="en-US" smtClean="0"/>
              <a:t>‹#›</a:t>
            </a:fld>
            <a:endParaRPr lang="en-US"/>
          </a:p>
        </p:txBody>
      </p:sp>
    </p:spTree>
    <p:extLst>
      <p:ext uri="{BB962C8B-B14F-4D97-AF65-F5344CB8AC3E}">
        <p14:creationId xmlns:p14="http://schemas.microsoft.com/office/powerpoint/2010/main" val="307064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94B878-7F0C-4ABA-9C09-E6D9AA0B70DF}"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B45D8-74D5-44EE-87C0-F475F1C753A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56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94B878-7F0C-4ABA-9C09-E6D9AA0B70DF}"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B45D8-74D5-44EE-87C0-F475F1C753A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153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4B878-7F0C-4ABA-9C09-E6D9AA0B70DF}"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B45D8-74D5-44EE-87C0-F475F1C753AB}" type="slidenum">
              <a:rPr lang="en-US" smtClean="0"/>
              <a:t>‹#›</a:t>
            </a:fld>
            <a:endParaRPr lang="en-US"/>
          </a:p>
        </p:txBody>
      </p:sp>
    </p:spTree>
    <p:extLst>
      <p:ext uri="{BB962C8B-B14F-4D97-AF65-F5344CB8AC3E}">
        <p14:creationId xmlns:p14="http://schemas.microsoft.com/office/powerpoint/2010/main" val="328292190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4B878-7F0C-4ABA-9C09-E6D9AA0B70D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B45D8-74D5-44EE-87C0-F475F1C753A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4627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94B878-7F0C-4ABA-9C09-E6D9AA0B70DF}"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B45D8-74D5-44EE-87C0-F475F1C753AB}" type="slidenum">
              <a:rPr lang="en-US" smtClean="0"/>
              <a:t>‹#›</a:t>
            </a:fld>
            <a:endParaRPr lang="en-US"/>
          </a:p>
        </p:txBody>
      </p:sp>
    </p:spTree>
    <p:extLst>
      <p:ext uri="{BB962C8B-B14F-4D97-AF65-F5344CB8AC3E}">
        <p14:creationId xmlns:p14="http://schemas.microsoft.com/office/powerpoint/2010/main" val="2898391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94B878-7F0C-4ABA-9C09-E6D9AA0B70DF}" type="datetimeFigureOut">
              <a:rPr lang="en-US" smtClean="0"/>
              <a:t>10/22/2019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5B45D8-74D5-44EE-87C0-F475F1C753AB}" type="slidenum">
              <a:rPr lang="en-US" smtClean="0"/>
              <a:t>‹#›</a:t>
            </a:fld>
            <a:endParaRPr lang="en-US"/>
          </a:p>
        </p:txBody>
      </p:sp>
    </p:spTree>
    <p:extLst>
      <p:ext uri="{BB962C8B-B14F-4D97-AF65-F5344CB8AC3E}">
        <p14:creationId xmlns:p14="http://schemas.microsoft.com/office/powerpoint/2010/main" val="332018866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ka.wikipedia.org/wiki/%E1%83%9B%E1%83%A1%E1%83%AE%E1%83%90%E1%83%9A%E1%83%98" TargetMode="External"/><Relationship Id="rId13" Type="http://schemas.openxmlformats.org/officeDocument/2006/relationships/hyperlink" Target="https://ka.wikipedia.org/wiki/%E1%83%A1%E1%83%98%E1%83%9B%E1%83%98%E1%83%9C%E1%83%93%E1%83%98" TargetMode="External"/><Relationship Id="rId3" Type="http://schemas.openxmlformats.org/officeDocument/2006/relationships/hyperlink" Target="https://ka.wikipedia.org/wiki/%E1%83%97%E1%83%AE%E1%83%98%E1%83%9A%E1%83%98" TargetMode="External"/><Relationship Id="rId7" Type="http://schemas.openxmlformats.org/officeDocument/2006/relationships/hyperlink" Target="https://ka.wikipedia.org/wiki/%E1%83%95%E1%83%90%E1%83%A8%E1%83%9A%E1%83%98" TargetMode="External"/><Relationship Id="rId12" Type="http://schemas.openxmlformats.org/officeDocument/2006/relationships/hyperlink" Target="https://ka.wikipedia.org/wiki/%E1%83%9B%E1%83%96%E1%83%94%E1%83%A1%E1%83%A3%E1%83%9B%E1%83%96%E1%83%98%E1%83%A0%E1%83%90" TargetMode="External"/><Relationship Id="rId2" Type="http://schemas.openxmlformats.org/officeDocument/2006/relationships/hyperlink" Target="https://ka.wikipedia.org/wiki/2015" TargetMode="External"/><Relationship Id="rId1" Type="http://schemas.openxmlformats.org/officeDocument/2006/relationships/slideLayout" Target="../slideLayouts/slideLayout2.xml"/><Relationship Id="rId6" Type="http://schemas.openxmlformats.org/officeDocument/2006/relationships/hyperlink" Target="https://ka.wikipedia.org/wiki/%E1%83%95%E1%83%90%E1%83%A8%E1%83%9A%E1%83%90%E1%83%A2%E1%83%90%E1%83%9B%E1%83%90" TargetMode="External"/><Relationship Id="rId11" Type="http://schemas.openxmlformats.org/officeDocument/2006/relationships/hyperlink" Target="https://ka.wikipedia.org/wiki/%E1%83%AC%E1%83%98%E1%83%AC%E1%83%90%E1%83%99%E1%83%90" TargetMode="External"/><Relationship Id="rId5" Type="http://schemas.openxmlformats.org/officeDocument/2006/relationships/hyperlink" Target="https://ka.wikipedia.org/wiki/%E1%83%90%E1%83%A2%E1%83%90%E1%83%9B%E1%83%98" TargetMode="External"/><Relationship Id="rId10" Type="http://schemas.openxmlformats.org/officeDocument/2006/relationships/hyperlink" Target="https://ka.wikipedia.org/wiki/%E1%83%9E%E1%83%9D%E1%83%9B%E1%83%98%E1%83%93%E1%83%9D%E1%83%A0%E1%83%98" TargetMode="External"/><Relationship Id="rId4" Type="http://schemas.openxmlformats.org/officeDocument/2006/relationships/hyperlink" Target="https://ka.wikipedia.org/wiki/%E1%83%99%E1%83%94%E1%83%9C%E1%83%99%E1%83%A0%E1%83%9D%E1%83%95%E1%83%90%E1%83%9C%E1%83%98_%E1%83%99%E1%83%A3%E1%83%9A%E1%83%A2%E1%83%A3%E1%83%A0%E1%83%94%E1%83%91%E1%83%98" TargetMode="External"/><Relationship Id="rId9" Type="http://schemas.openxmlformats.org/officeDocument/2006/relationships/hyperlink" Target="https://ka.wikipedia.org/wiki/%E1%83%9F%E1%83%9D%E1%83%9A%E1%83%9D" TargetMode="External"/><Relationship Id="rId14" Type="http://schemas.openxmlformats.org/officeDocument/2006/relationships/hyperlink" Target="https://ka.wikipedia.org/wiki/%E1%83%90%E1%83%96%E1%83%98%E1%83%A3%E1%83%A0%E1%83%98_%E1%83%A4%E1%83%90%E1%83%A0%E1%83%9D%E1%83%A1%E1%83%90%E1%83%9C%E1%83%90#cite_note-&#4321;&#4323;&#4320;&#4321;&#4304;&#4311;&#4312;-7"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ka.wikipedia.org/wiki/1998" TargetMode="External"/><Relationship Id="rId13" Type="http://schemas.openxmlformats.org/officeDocument/2006/relationships/hyperlink" Target="https://ka.wikipedia.org/wiki/2011" TargetMode="External"/><Relationship Id="rId3" Type="http://schemas.openxmlformats.org/officeDocument/2006/relationships/hyperlink" Target="https://ka.wikipedia.org/wiki/%E1%83%98%E1%83%90%E1%83%9E%E1%83%9D%E1%83%9C%E1%83%98%E1%83%90" TargetMode="External"/><Relationship Id="rId7" Type="http://schemas.openxmlformats.org/officeDocument/2006/relationships/hyperlink" Target="https://ka.wikipedia.org/wiki/%E1%83%90%E1%83%A8%E1%83%A8" TargetMode="External"/><Relationship Id="rId12" Type="http://schemas.openxmlformats.org/officeDocument/2006/relationships/hyperlink" Target="https://ka.wikipedia.org/wiki/2010" TargetMode="External"/><Relationship Id="rId17" Type="http://schemas.openxmlformats.org/officeDocument/2006/relationships/hyperlink" Target="https://ka.wikipedia.org/wiki/%E1%83%A1%E1%83%90%E1%83%9B%E1%83%AE%E1%83%A0%E1%83%94%E1%83%97%E1%83%98_%E1%83%90%E1%83%9B%E1%83%94%E1%83%A0%E1%83%98%E1%83%99%E1%83%90" TargetMode="External"/><Relationship Id="rId2" Type="http://schemas.openxmlformats.org/officeDocument/2006/relationships/hyperlink" Target="https://ka.wikipedia.org/wiki/%E1%83%A9%E1%83%98%E1%83%9C%E1%83%94%E1%83%97%E1%83%98" TargetMode="External"/><Relationship Id="rId16" Type="http://schemas.openxmlformats.org/officeDocument/2006/relationships/hyperlink" Target="https://ka.wikipedia.org/wiki/%E1%83%A1%E1%83%90%E1%83%A5%E1%83%90%E1%83%A0%E1%83%97%E1%83%95%E1%83%94%E1%83%9A%E1%83%9D" TargetMode="External"/><Relationship Id="rId1" Type="http://schemas.openxmlformats.org/officeDocument/2006/relationships/slideLayout" Target="../slideLayouts/slideLayout2.xml"/><Relationship Id="rId6" Type="http://schemas.openxmlformats.org/officeDocument/2006/relationships/hyperlink" Target="https://ka.wikipedia.org/wiki/%E1%83%90%E1%83%96%E1%83%98%E1%83%A3%E1%83%A0%E1%83%98_%E1%83%A4%E1%83%90%E1%83%A0%E1%83%9D%E1%83%A1%E1%83%90%E1%83%9C%E1%83%90#cite_note-2" TargetMode="External"/><Relationship Id="rId11" Type="http://schemas.openxmlformats.org/officeDocument/2006/relationships/hyperlink" Target="https://ka.wikipedia.org/wiki/%E1%83%90%E1%83%96%E1%83%98%E1%83%A3%E1%83%A0%E1%83%98_%E1%83%A4%E1%83%90%E1%83%A0%E1%83%9D%E1%83%A1%E1%83%90%E1%83%9C%E1%83%90#cite_note-&#4305;-4" TargetMode="External"/><Relationship Id="rId5" Type="http://schemas.openxmlformats.org/officeDocument/2006/relationships/hyperlink" Target="https://ka.wikipedia.org/wiki/%E1%83%A2%E1%83%90%E1%83%98%E1%83%95%E1%83%90%E1%83%9C%E1%83%98" TargetMode="External"/><Relationship Id="rId15" Type="http://schemas.openxmlformats.org/officeDocument/2006/relationships/hyperlink" Target="https://ka.wikipedia.org/wiki/%E1%83%94%E1%83%95%E1%83%A0%E1%83%9D%E1%83%9E%E1%83%90" TargetMode="External"/><Relationship Id="rId10" Type="http://schemas.openxmlformats.org/officeDocument/2006/relationships/hyperlink" Target="https://ka.wikipedia.org/wiki/%E1%83%90%E1%83%96%E1%83%98%E1%83%A3%E1%83%A0%E1%83%98_%E1%83%A4%E1%83%90%E1%83%A0%E1%83%9D%E1%83%A1%E1%83%90%E1%83%9C%E1%83%90#cite_note-&#4304;-3" TargetMode="External"/><Relationship Id="rId4" Type="http://schemas.openxmlformats.org/officeDocument/2006/relationships/hyperlink" Target="https://ka.wikipedia.org/wiki/%E1%83%99%E1%83%9D%E1%83%A0%E1%83%94%E1%83%90" TargetMode="External"/><Relationship Id="rId9" Type="http://schemas.openxmlformats.org/officeDocument/2006/relationships/hyperlink" Target="https://ka.wikipedia.org/wiki/%E1%83%A1%E1%83%94%E1%83%A5%E1%83%A2%E1%83%94%E1%83%9B%E1%83%91%E1%83%94%E1%83%A0%E1%83%98" TargetMode="External"/><Relationship Id="rId14" Type="http://schemas.openxmlformats.org/officeDocument/2006/relationships/hyperlink" Target="https://ka.wikipedia.org/wiki/%E1%83%90%E1%83%96%E1%83%98%E1%83%A3%E1%83%A0%E1%83%98_%E1%83%A4%E1%83%90%E1%83%A0%E1%83%9D%E1%83%A1%E1%83%90%E1%83%9C%E1%83%90#cite_note-&#4306;-5"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ka.wikipedia.org/wiki/%E1%83%96%E1%83%A3%E1%83%92%E1%83%93%E1%83%98%E1%83%93%E1%83%98%E1%83%A1_%E1%83%9B%E1%83%A3%E1%83%9C%E1%83%98%E1%83%AA%E1%83%98%E1%83%9E%E1%83%90%E1%83%9A%E1%83%98%E1%83%A2%E1%83%94%E1%83%A2%E1%83%98" TargetMode="External"/><Relationship Id="rId3" Type="http://schemas.openxmlformats.org/officeDocument/2006/relationships/hyperlink" Target="https://ka.wikipedia.org/wiki/2017" TargetMode="External"/><Relationship Id="rId7" Type="http://schemas.openxmlformats.org/officeDocument/2006/relationships/hyperlink" Target="https://ka.wikipedia.org/w/index.php?title=%E1%83%A1%E1%83%90%E1%83%A5%E1%83%90%E1%83%A0%E1%83%97%E1%83%95%E1%83%94%E1%83%9A%E1%83%9D%E1%83%A1_%E1%83%A1%E1%83%A3%E1%83%A0%E1%83%A1%E1%83%90%E1%83%97%E1%83%98%E1%83%A1_%E1%83%94%E1%83%A0%E1%83%9D%E1%83%95%E1%83%9C%E1%83%A3%E1%83%9A%E1%83%98_%E1%83%A1%E1%83%90%E1%83%90%E1%83%92%E1%83%94%E1%83%9C%E1%83%A2%E1%83%9D&amp;action=edit&amp;redlink=1" TargetMode="External"/><Relationship Id="rId2" Type="http://schemas.openxmlformats.org/officeDocument/2006/relationships/hyperlink" Target="https://ka.wikipedia.org/wiki/%E1%83%A1%E1%83%90%E1%83%A5%E1%83%90%E1%83%A0%E1%83%97%E1%83%95%E1%83%94%E1%83%9A%E1%83%9D%E1%83%A1_%E1%83%9B%E1%83%97%E1%83%90%E1%83%95%E1%83%A0%E1%83%9D%E1%83%91%E1%83%90" TargetMode="External"/><Relationship Id="rId1" Type="http://schemas.openxmlformats.org/officeDocument/2006/relationships/slideLayout" Target="../slideLayouts/slideLayout2.xml"/><Relationship Id="rId6" Type="http://schemas.openxmlformats.org/officeDocument/2006/relationships/hyperlink" Target="https://ka.wikipedia.org/wiki/%E1%83%9A%E1%83%90%E1%83%A0%E1%83%98" TargetMode="External"/><Relationship Id="rId5" Type="http://schemas.openxmlformats.org/officeDocument/2006/relationships/hyperlink" Target="https://ka.wikipedia.org/wiki/%E1%83%A1%E1%83%90%E1%83%A5%E1%83%90%E1%83%A0%E1%83%97%E1%83%95%E1%83%94%E1%83%9A%E1%83%9D%E1%83%A1_%E1%83%A1%E1%83%9D%E1%83%A4%E1%83%9A%E1%83%98%E1%83%A1_%E1%83%9B%E1%83%94%E1%83%A3%E1%83%A0%E1%83%9C%E1%83%94%E1%83%9D%E1%83%91%E1%83%98%E1%83%A1_%E1%83%A1%E1%83%90%E1%83%9B%E1%83%98%E1%83%9C%E1%83%98%E1%83%A1%E1%83%A2%E1%83%A0%E1%83%9D" TargetMode="External"/><Relationship Id="rId10" Type="http://schemas.openxmlformats.org/officeDocument/2006/relationships/hyperlink" Target="https://ka.wikipedia.org/wiki/%E1%83%90%E1%83%96%E1%83%98%E1%83%A3%E1%83%A0%E1%83%98_%E1%83%A4%E1%83%90%E1%83%A0%E1%83%9D%E1%83%A1%E1%83%90%E1%83%9C%E1%83%90#cite_note-8" TargetMode="External"/><Relationship Id="rId4" Type="http://schemas.openxmlformats.org/officeDocument/2006/relationships/hyperlink" Target="https://ka.wikipedia.org/wiki/24_%E1%83%9B%E1%83%90%E1%83%A0%E1%83%A2%E1%83%98" TargetMode="External"/><Relationship Id="rId9" Type="http://schemas.openxmlformats.org/officeDocument/2006/relationships/hyperlink" Target="https://ka.wikipedia.org/wiki/%E1%83%B0%E1%83%94%E1%83%A5%E1%83%A2%E1%83%90%E1%83%A0%E1%83%9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ka.wikipedia.org/wiki/%E1%83%9B%E1%83%90%E1%83%98%E1%83%A1%E1%83%98" TargetMode="External"/><Relationship Id="rId2" Type="http://schemas.openxmlformats.org/officeDocument/2006/relationships/hyperlink" Target="https://ka.wikipedia.org/wiki/%E1%83%90%E1%83%9E%E1%83%A0%E1%83%98%E1%83%9A%E1%83%98" TargetMode="External"/><Relationship Id="rId1" Type="http://schemas.openxmlformats.org/officeDocument/2006/relationships/slideLayout" Target="../slideLayouts/slideLayout2.xml"/><Relationship Id="rId6" Type="http://schemas.openxmlformats.org/officeDocument/2006/relationships/hyperlink" Target="https://ka.wikipedia.org/wiki/%E1%83%A8%E1%83%94%E1%83%9B%E1%83%9D%E1%83%93%E1%83%92%E1%83%9D%E1%83%9B%E1%83%90" TargetMode="External"/><Relationship Id="rId5" Type="http://schemas.openxmlformats.org/officeDocument/2006/relationships/hyperlink" Target="https://ka.wikipedia.org/wiki/%E1%83%96%E1%83%90%E1%83%9B%E1%83%97%E1%83%90%E1%83%A0%E1%83%98" TargetMode="External"/><Relationship Id="rId4" Type="http://schemas.openxmlformats.org/officeDocument/2006/relationships/hyperlink" Target="https://ka.wikipedia.org/wiki/%E1%83%9B%E1%83%9B"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1A0A0-3E1F-47DC-918F-C0909E5EDC91}"/>
              </a:ext>
            </a:extLst>
          </p:cNvPr>
          <p:cNvSpPr>
            <a:spLocks noGrp="1"/>
          </p:cNvSpPr>
          <p:nvPr>
            <p:ph type="ctrTitle"/>
          </p:nvPr>
        </p:nvSpPr>
        <p:spPr/>
        <p:txBody>
          <a:bodyPr/>
          <a:lstStyle/>
          <a:p>
            <a:r>
              <a:rPr lang="ka-GE" dirty="0"/>
              <a:t> აზიური ფაროსანა საქართველოში</a:t>
            </a:r>
            <a:endParaRPr lang="en-US" dirty="0"/>
          </a:p>
        </p:txBody>
      </p:sp>
      <p:sp>
        <p:nvSpPr>
          <p:cNvPr id="3" name="Subtitle 2">
            <a:extLst>
              <a:ext uri="{FF2B5EF4-FFF2-40B4-BE49-F238E27FC236}">
                <a16:creationId xmlns:a16="http://schemas.microsoft.com/office/drawing/2014/main" id="{44DED4BF-2008-4E2B-AB4A-6C9D701CF76D}"/>
              </a:ext>
            </a:extLst>
          </p:cNvPr>
          <p:cNvSpPr>
            <a:spLocks noGrp="1"/>
          </p:cNvSpPr>
          <p:nvPr>
            <p:ph type="subTitle" idx="1"/>
          </p:nvPr>
        </p:nvSpPr>
        <p:spPr/>
        <p:txBody>
          <a:bodyPr>
            <a:noAutofit/>
          </a:bodyPr>
          <a:lstStyle/>
          <a:p>
            <a:r>
              <a:rPr lang="ka-GE" sz="2800" dirty="0"/>
              <a:t>        ხელმძღვანელი მადონა </a:t>
            </a:r>
            <a:r>
              <a:rPr lang="ka-GE" sz="2800"/>
              <a:t>აბულაძე    მე-6-მე-7 </a:t>
            </a:r>
            <a:r>
              <a:rPr lang="ka-GE" sz="2800" dirty="0"/>
              <a:t>კლასი</a:t>
            </a:r>
            <a:endParaRPr lang="en-US" sz="2800" dirty="0"/>
          </a:p>
        </p:txBody>
      </p:sp>
    </p:spTree>
    <p:extLst>
      <p:ext uri="{BB962C8B-B14F-4D97-AF65-F5344CB8AC3E}">
        <p14:creationId xmlns:p14="http://schemas.microsoft.com/office/powerpoint/2010/main" val="2202918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5D2E9-ED08-4E19-84AD-F793B218A07D}"/>
              </a:ext>
            </a:extLst>
          </p:cNvPr>
          <p:cNvSpPr/>
          <p:nvPr/>
        </p:nvSpPr>
        <p:spPr>
          <a:xfrm>
            <a:off x="560832" y="516278"/>
            <a:ext cx="11161776" cy="830997"/>
          </a:xfrm>
          <a:prstGeom prst="rect">
            <a:avLst/>
          </a:prstGeom>
        </p:spPr>
        <p:txBody>
          <a:bodyPr wrap="square">
            <a:spAutoFit/>
          </a:bodyPr>
          <a:lstStyle/>
          <a:p>
            <a:pPr marL="342900" indent="-342900">
              <a:buFont typeface="Arial" panose="020B0604020202020204" pitchFamily="34" charset="0"/>
              <a:buChar char="•"/>
            </a:pPr>
            <a:r>
              <a:rPr lang="ka-GE" sz="2400" i="1" dirty="0">
                <a:solidFill>
                  <a:srgbClr val="FF0000"/>
                </a:solidFill>
              </a:rPr>
              <a:t>თხილს არც წონა აქვს, რომ დაამტვრევ, გული დამპალი აქვს. 100 ცალი თხილი დავამტვრიეთ, მისგან 4 იყო ვარგისი.”</a:t>
            </a:r>
            <a:endParaRPr lang="en-US" sz="2400" dirty="0">
              <a:solidFill>
                <a:srgbClr val="FF0000"/>
              </a:solidFill>
            </a:endParaRPr>
          </a:p>
        </p:txBody>
      </p:sp>
      <p:sp>
        <p:nvSpPr>
          <p:cNvPr id="3" name="Rectangle 2">
            <a:extLst>
              <a:ext uri="{FF2B5EF4-FFF2-40B4-BE49-F238E27FC236}">
                <a16:creationId xmlns:a16="http://schemas.microsoft.com/office/drawing/2014/main" id="{2D52156B-FBA7-4097-951E-6423F9A209BE}"/>
              </a:ext>
            </a:extLst>
          </p:cNvPr>
          <p:cNvSpPr/>
          <p:nvPr/>
        </p:nvSpPr>
        <p:spPr>
          <a:xfrm>
            <a:off x="560832" y="1347275"/>
            <a:ext cx="11454384" cy="3046988"/>
          </a:xfrm>
          <a:prstGeom prst="rect">
            <a:avLst/>
          </a:prstGeom>
        </p:spPr>
        <p:txBody>
          <a:bodyPr wrap="square">
            <a:spAutoFit/>
          </a:bodyPr>
          <a:lstStyle/>
          <a:p>
            <a:pPr>
              <a:buFont typeface="Arial" panose="020B0604020202020204" pitchFamily="34" charset="0"/>
              <a:buChar char="•"/>
            </a:pPr>
            <a:r>
              <a:rPr lang="ka-GE" sz="2400" i="1" dirty="0">
                <a:solidFill>
                  <a:srgbClr val="FF0000"/>
                </a:solidFill>
              </a:rPr>
              <a:t>„ჩვენი მოსავალი, საშუალოდ, 1 ტონა თხილი იყო. წელს, მიუხედავად ასეთი მდგომარეობისა, მაინც შევაგროვეთ და 150 კილო გამოვიდა. კილოგრამი 1 ლარად ჩავაბარეთ. წინა წლებში, 1 ტონა მოსავლიდან 6000 ლარს თუ ვიღებდით, წელს 150 კილოდან 150 ლარი მივიღეთ”</a:t>
            </a:r>
            <a:endParaRPr lang="ka-GE" sz="2400" dirty="0">
              <a:solidFill>
                <a:srgbClr val="FF0000"/>
              </a:solidFill>
            </a:endParaRPr>
          </a:p>
          <a:p>
            <a:pPr>
              <a:buFont typeface="Arial" panose="020B0604020202020204" pitchFamily="34" charset="0"/>
              <a:buChar char="•"/>
            </a:pPr>
            <a:r>
              <a:rPr lang="ka-GE" sz="2400" i="1" dirty="0">
                <a:solidFill>
                  <a:srgbClr val="FF0000"/>
                </a:solidFill>
              </a:rPr>
              <a:t>„ჩემს ქუჩაში შემოვიდნენ, პიკაპის ფირმის მანქანით და ფაქტობრივად, ჩვენი ეზოები შეწამლეს და არა ჩვენი თხილის ბაღები, რომლებთანაც სამანქანო გზა არ მიდის და ჰექტარობითაა თითოეული სახლის უკან. არ მგონია შხამს თხილნარამდე მიაღწია</a:t>
            </a:r>
            <a:endParaRPr lang="ka-GE" sz="2400" dirty="0">
              <a:solidFill>
                <a:srgbClr val="FF0000"/>
              </a:solidFill>
            </a:endParaRPr>
          </a:p>
        </p:txBody>
      </p:sp>
    </p:spTree>
    <p:extLst>
      <p:ext uri="{BB962C8B-B14F-4D97-AF65-F5344CB8AC3E}">
        <p14:creationId xmlns:p14="http://schemas.microsoft.com/office/powerpoint/2010/main" val="2234325773"/>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0014F-CB1D-4B70-9E0B-0947A98A5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 y="0"/>
            <a:ext cx="12214302" cy="6858000"/>
          </a:xfrm>
          <a:prstGeom prst="rect">
            <a:avLst/>
          </a:prstGeom>
        </p:spPr>
      </p:pic>
    </p:spTree>
    <p:extLst>
      <p:ext uri="{BB962C8B-B14F-4D97-AF65-F5344CB8AC3E}">
        <p14:creationId xmlns:p14="http://schemas.microsoft.com/office/powerpoint/2010/main" val="791422118"/>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4940B-0C69-438A-873D-51E64E0D5B59}"/>
              </a:ext>
            </a:extLst>
          </p:cNvPr>
          <p:cNvSpPr>
            <a:spLocks noGrp="1"/>
          </p:cNvSpPr>
          <p:nvPr>
            <p:ph type="title"/>
          </p:nvPr>
        </p:nvSpPr>
        <p:spPr/>
        <p:txBody>
          <a:bodyPr/>
          <a:lstStyle/>
          <a:p>
            <a:r>
              <a:rPr lang="en-US" dirty="0"/>
              <a:t> </a:t>
            </a:r>
            <a:r>
              <a:rPr lang="ka-GE" dirty="0"/>
              <a:t>გმადლობთ ყურადღებისთვის</a:t>
            </a:r>
            <a:endParaRPr lang="en-US" dirty="0"/>
          </a:p>
        </p:txBody>
      </p:sp>
      <p:sp>
        <p:nvSpPr>
          <p:cNvPr id="3" name="Text Placeholder 2">
            <a:extLst>
              <a:ext uri="{FF2B5EF4-FFF2-40B4-BE49-F238E27FC236}">
                <a16:creationId xmlns:a16="http://schemas.microsoft.com/office/drawing/2014/main" id="{91D86D94-F0FA-4FFF-9128-AD5ADC10393D}"/>
              </a:ext>
            </a:extLst>
          </p:cNvPr>
          <p:cNvSpPr>
            <a:spLocks noGrp="1"/>
          </p:cNvSpPr>
          <p:nvPr>
            <p:ph type="body" idx="1"/>
          </p:nvPr>
        </p:nvSpPr>
        <p:spPr/>
        <p:txBody>
          <a:bodyPr/>
          <a:lstStyle/>
          <a:p>
            <a:r>
              <a:rPr lang="ka-GE" dirty="0"/>
              <a:t>  </a:t>
            </a:r>
            <a:endParaRPr lang="en-US" dirty="0"/>
          </a:p>
        </p:txBody>
      </p:sp>
    </p:spTree>
    <p:extLst>
      <p:ext uri="{BB962C8B-B14F-4D97-AF65-F5344CB8AC3E}">
        <p14:creationId xmlns:p14="http://schemas.microsoft.com/office/powerpoint/2010/main" val="40543656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7C77-B451-4E0B-8758-6FABD49066C7}"/>
              </a:ext>
            </a:extLst>
          </p:cNvPr>
          <p:cNvSpPr>
            <a:spLocks noGrp="1"/>
          </p:cNvSpPr>
          <p:nvPr>
            <p:ph type="title"/>
          </p:nvPr>
        </p:nvSpPr>
        <p:spPr/>
        <p:txBody>
          <a:bodyPr>
            <a:normAutofit/>
          </a:bodyPr>
          <a:lstStyle/>
          <a:p>
            <a:r>
              <a:rPr lang="ka-GE" dirty="0"/>
              <a:t>აზიური ფაროსანა საქართველოში</a:t>
            </a:r>
            <a:endParaRPr lang="en-US" dirty="0"/>
          </a:p>
        </p:txBody>
      </p:sp>
      <p:sp>
        <p:nvSpPr>
          <p:cNvPr id="3" name="Content Placeholder 2">
            <a:extLst>
              <a:ext uri="{FF2B5EF4-FFF2-40B4-BE49-F238E27FC236}">
                <a16:creationId xmlns:a16="http://schemas.microsoft.com/office/drawing/2014/main" id="{4C22A2B3-4EB1-49C1-A532-72C37C5AC56D}"/>
              </a:ext>
            </a:extLst>
          </p:cNvPr>
          <p:cNvSpPr>
            <a:spLocks noGrp="1"/>
          </p:cNvSpPr>
          <p:nvPr>
            <p:ph idx="1"/>
          </p:nvPr>
        </p:nvSpPr>
        <p:spPr/>
        <p:txBody>
          <a:bodyPr>
            <a:normAutofit lnSpcReduction="10000"/>
          </a:bodyPr>
          <a:lstStyle/>
          <a:p>
            <a:r>
              <a:rPr lang="ka-GE" dirty="0"/>
              <a:t>ფაროსანა საქართველოში პირველად </a:t>
            </a:r>
            <a:r>
              <a:rPr lang="ka-GE" dirty="0">
                <a:hlinkClick r:id="rId2" tooltip="2015"/>
              </a:rPr>
              <a:t>2015</a:t>
            </a:r>
            <a:r>
              <a:rPr lang="ka-GE" dirty="0"/>
              <a:t> წელს გამოჩნდა. მწერმა 2016 წლის სეზონზე თხილის მოსავლის მნიშვნელოვანი ზარალი გამოიწვია. </a:t>
            </a:r>
            <a:r>
              <a:rPr lang="ka-GE" dirty="0">
                <a:hlinkClick r:id="rId3" tooltip="თხილი"/>
              </a:rPr>
              <a:t>თხილის</a:t>
            </a:r>
            <a:r>
              <a:rPr lang="ka-GE" dirty="0"/>
              <a:t> გარდა, იგი აზიანებს თესლოვანი და კურკოვანი ხეხილის სხვადასხვა სახეობას, </a:t>
            </a:r>
            <a:r>
              <a:rPr lang="ka-GE" dirty="0">
                <a:hlinkClick r:id="rId4" tooltip="კენკროვანი კულტურები"/>
              </a:rPr>
              <a:t>კენკროვნებს</a:t>
            </a:r>
            <a:r>
              <a:rPr lang="ka-GE" dirty="0"/>
              <a:t>, ბოსტნეულ კულტურებს; განსაკუთრებულ ზიანს აყენებს </a:t>
            </a:r>
            <a:r>
              <a:rPr lang="ka-GE" dirty="0">
                <a:hlinkClick r:id="rId5" tooltip="ატამი"/>
              </a:rPr>
              <a:t>ატამს</a:t>
            </a:r>
            <a:r>
              <a:rPr lang="ka-GE" dirty="0"/>
              <a:t>, </a:t>
            </a:r>
            <a:r>
              <a:rPr lang="ka-GE" dirty="0">
                <a:hlinkClick r:id="rId6" tooltip="ვაშლატამა"/>
              </a:rPr>
              <a:t>ვაშლატამას</a:t>
            </a:r>
            <a:r>
              <a:rPr lang="ka-GE" dirty="0"/>
              <a:t>, </a:t>
            </a:r>
            <a:r>
              <a:rPr lang="ka-GE" dirty="0">
                <a:hlinkClick r:id="rId7" tooltip="ვაშლი"/>
              </a:rPr>
              <a:t>ვაშლს</a:t>
            </a:r>
            <a:r>
              <a:rPr lang="ka-GE" dirty="0"/>
              <a:t>, </a:t>
            </a:r>
            <a:r>
              <a:rPr lang="ka-GE" dirty="0">
                <a:hlinkClick r:id="rId8" tooltip="მსხალი"/>
              </a:rPr>
              <a:t>მსხალს</a:t>
            </a:r>
            <a:r>
              <a:rPr lang="ka-GE" dirty="0"/>
              <a:t>, </a:t>
            </a:r>
            <a:r>
              <a:rPr lang="ka-GE" dirty="0">
                <a:hlinkClick r:id="rId9" tooltip="ჟოლო"/>
              </a:rPr>
              <a:t>ჟოლოს</a:t>
            </a:r>
            <a:r>
              <a:rPr lang="ka-GE" dirty="0"/>
              <a:t>, </a:t>
            </a:r>
            <a:r>
              <a:rPr lang="ka-GE" dirty="0">
                <a:hlinkClick r:id="rId10" tooltip="პომიდორი"/>
              </a:rPr>
              <a:t>პომიდორს</a:t>
            </a:r>
            <a:r>
              <a:rPr lang="ka-GE" dirty="0"/>
              <a:t>, </a:t>
            </a:r>
            <a:r>
              <a:rPr lang="ka-GE" dirty="0">
                <a:hlinkClick r:id="rId11" tooltip="წიწაკა"/>
              </a:rPr>
              <a:t>წიწაკას</a:t>
            </a:r>
            <a:r>
              <a:rPr lang="ka-GE" dirty="0"/>
              <a:t>, </a:t>
            </a:r>
            <a:r>
              <a:rPr lang="ka-GE" dirty="0">
                <a:hlinkClick r:id="rId12" tooltip="მზესუმზირა"/>
              </a:rPr>
              <a:t>მზესუმზირასა</a:t>
            </a:r>
            <a:r>
              <a:rPr lang="ka-GE" dirty="0"/>
              <a:t> და </a:t>
            </a:r>
            <a:r>
              <a:rPr lang="ka-GE" dirty="0">
                <a:hlinkClick r:id="rId13" tooltip="სიმინდი"/>
              </a:rPr>
              <a:t>სიმინდს</a:t>
            </a:r>
            <a:r>
              <a:rPr lang="ka-GE" dirty="0"/>
              <a:t>. მავნებლის ძლიერი აფეთქების დროს ზარალმა შესაძლოა, მოსავლის ღირებულების 70%-იც კი შეადგინოს.</a:t>
            </a:r>
            <a:r>
              <a:rPr lang="ka-GE" baseline="30000" dirty="0">
                <a:hlinkClick r:id="rId14"/>
              </a:rPr>
              <a:t>[7]</a:t>
            </a:r>
            <a:r>
              <a:rPr lang="ka-GE" dirty="0"/>
              <a:t> </a:t>
            </a:r>
            <a:endParaRPr lang="en-US" dirty="0"/>
          </a:p>
        </p:txBody>
      </p:sp>
    </p:spTree>
    <p:extLst>
      <p:ext uri="{BB962C8B-B14F-4D97-AF65-F5344CB8AC3E}">
        <p14:creationId xmlns:p14="http://schemas.microsoft.com/office/powerpoint/2010/main" val="397221280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B1EE-6D44-483C-9687-72FDC310B118}"/>
              </a:ext>
            </a:extLst>
          </p:cNvPr>
          <p:cNvSpPr>
            <a:spLocks noGrp="1"/>
          </p:cNvSpPr>
          <p:nvPr>
            <p:ph type="title"/>
          </p:nvPr>
        </p:nvSpPr>
        <p:spPr/>
        <p:txBody>
          <a:bodyPr/>
          <a:lstStyle/>
          <a:p>
            <a:r>
              <a:rPr lang="ka-GE" dirty="0"/>
              <a:t>გავრცელების არეალი</a:t>
            </a:r>
            <a:endParaRPr lang="en-US" dirty="0"/>
          </a:p>
        </p:txBody>
      </p:sp>
      <p:sp>
        <p:nvSpPr>
          <p:cNvPr id="3" name="Content Placeholder 2">
            <a:extLst>
              <a:ext uri="{FF2B5EF4-FFF2-40B4-BE49-F238E27FC236}">
                <a16:creationId xmlns:a16="http://schemas.microsoft.com/office/drawing/2014/main" id="{147516B9-F834-4D3A-9C02-9ADC5DA81044}"/>
              </a:ext>
            </a:extLst>
          </p:cNvPr>
          <p:cNvSpPr>
            <a:spLocks noGrp="1"/>
          </p:cNvSpPr>
          <p:nvPr>
            <p:ph idx="1"/>
          </p:nvPr>
        </p:nvSpPr>
        <p:spPr/>
        <p:txBody>
          <a:bodyPr/>
          <a:lstStyle/>
          <a:p>
            <a:r>
              <a:rPr lang="ka-GE" dirty="0"/>
              <a:t>გავრცელებულია </a:t>
            </a:r>
            <a:r>
              <a:rPr lang="ka-GE" dirty="0">
                <a:hlinkClick r:id="rId2" tooltip="ჩინეთი"/>
              </a:rPr>
              <a:t>ჩინეთში</a:t>
            </a:r>
            <a:r>
              <a:rPr lang="ka-GE" dirty="0"/>
              <a:t>, </a:t>
            </a:r>
            <a:r>
              <a:rPr lang="ka-GE" dirty="0">
                <a:hlinkClick r:id="rId3" tooltip="იაპონია"/>
              </a:rPr>
              <a:t>იაპონიაში</a:t>
            </a:r>
            <a:r>
              <a:rPr lang="ka-GE" dirty="0"/>
              <a:t>, </a:t>
            </a:r>
            <a:r>
              <a:rPr lang="ka-GE" dirty="0">
                <a:hlinkClick r:id="rId4" tooltip="კორეა"/>
              </a:rPr>
              <a:t>კორეასა</a:t>
            </a:r>
            <a:r>
              <a:rPr lang="ka-GE" dirty="0"/>
              <a:t> და </a:t>
            </a:r>
            <a:r>
              <a:rPr lang="ka-GE" dirty="0">
                <a:hlinkClick r:id="rId5" tooltip="ტაივანი"/>
              </a:rPr>
              <a:t>ტაივანში</a:t>
            </a:r>
            <a:r>
              <a:rPr lang="ka-GE" dirty="0"/>
              <a:t>.</a:t>
            </a:r>
            <a:r>
              <a:rPr lang="ka-GE" baseline="30000" dirty="0">
                <a:hlinkClick r:id="rId6"/>
              </a:rPr>
              <a:t>[2]</a:t>
            </a:r>
            <a:r>
              <a:rPr lang="ka-GE" dirty="0"/>
              <a:t> იგი შემთხვევით იქნა ინტროდუცირებული </a:t>
            </a:r>
            <a:r>
              <a:rPr lang="ka-GE" dirty="0">
                <a:hlinkClick r:id="rId7" tooltip="აშშ"/>
              </a:rPr>
              <a:t>აშშ</a:t>
            </a:r>
            <a:r>
              <a:rPr lang="ka-GE" dirty="0"/>
              <a:t>-ში, სადაც პირველად </a:t>
            </a:r>
            <a:r>
              <a:rPr lang="ka-GE" dirty="0">
                <a:hlinkClick r:id="rId8" tooltip="1998"/>
              </a:rPr>
              <a:t>1998</a:t>
            </a:r>
            <a:r>
              <a:rPr lang="ka-GE" dirty="0"/>
              <a:t> წლის </a:t>
            </a:r>
            <a:r>
              <a:rPr lang="ka-GE" dirty="0">
                <a:hlinkClick r:id="rId9" tooltip="სექტემბერი"/>
              </a:rPr>
              <a:t>სექტემბერში</a:t>
            </a:r>
            <a:r>
              <a:rPr lang="ka-GE" dirty="0"/>
              <a:t> შენიშნეს.</a:t>
            </a:r>
            <a:r>
              <a:rPr lang="ka-GE" baseline="30000" dirty="0">
                <a:hlinkClick r:id="rId10"/>
              </a:rPr>
              <a:t>[3]</a:t>
            </a:r>
            <a:r>
              <a:rPr lang="ka-GE" dirty="0"/>
              <a:t> აზიური ფაროსანა ითვლება სოფლის მეურნეობის პარაზიტად.</a:t>
            </a:r>
            <a:r>
              <a:rPr lang="ka-GE" baseline="30000" dirty="0">
                <a:hlinkClick r:id="rId11"/>
              </a:rPr>
              <a:t>[4]</a:t>
            </a:r>
            <a:r>
              <a:rPr lang="ka-GE" dirty="0"/>
              <a:t> იგი </a:t>
            </a:r>
            <a:r>
              <a:rPr lang="ka-GE" dirty="0">
                <a:hlinkClick r:id="rId12" tooltip="2010"/>
              </a:rPr>
              <a:t>2010</a:t>
            </a:r>
            <a:r>
              <a:rPr lang="ka-GE" dirty="0"/>
              <a:t>-</a:t>
            </a:r>
            <a:r>
              <a:rPr lang="ka-GE" dirty="0">
                <a:hlinkClick r:id="rId13" tooltip="2011"/>
              </a:rPr>
              <a:t>2011</a:t>
            </a:r>
            <a:r>
              <a:rPr lang="ka-GE" dirty="0"/>
              <a:t> წლებში აშშ-ის ხეხილის ბაღების გრძელ-სეზონური მავნებელი გახდა.</a:t>
            </a:r>
            <a:r>
              <a:rPr lang="ka-GE" baseline="30000" dirty="0">
                <a:hlinkClick r:id="rId14"/>
              </a:rPr>
              <a:t>[5]</a:t>
            </a:r>
            <a:r>
              <a:rPr lang="ka-GE" dirty="0"/>
              <a:t> ამჟამად გავრცელებულია </a:t>
            </a:r>
            <a:r>
              <a:rPr lang="ka-GE" dirty="0">
                <a:hlinkClick r:id="rId15" tooltip="ევროპა"/>
              </a:rPr>
              <a:t>ევროპაში</a:t>
            </a:r>
            <a:r>
              <a:rPr lang="ka-GE" dirty="0"/>
              <a:t> (მათ შორის </a:t>
            </a:r>
            <a:r>
              <a:rPr lang="ka-GE" dirty="0">
                <a:hlinkClick r:id="rId16" tooltip="საქართველო"/>
              </a:rPr>
              <a:t>საქართველოშიც</a:t>
            </a:r>
            <a:r>
              <a:rPr lang="ka-GE" dirty="0"/>
              <a:t>) და ახლახანს აღმოაჩინეს </a:t>
            </a:r>
            <a:r>
              <a:rPr lang="ka-GE" dirty="0">
                <a:hlinkClick r:id="rId17" tooltip="სამხრეთი ამერიკა"/>
              </a:rPr>
              <a:t>სამხრეთ ამერიკაში</a:t>
            </a:r>
            <a:r>
              <a:rPr lang="ka-GE" dirty="0"/>
              <a:t>.</a:t>
            </a:r>
            <a:endParaRPr lang="en-US" dirty="0"/>
          </a:p>
        </p:txBody>
      </p:sp>
    </p:spTree>
    <p:extLst>
      <p:ext uri="{BB962C8B-B14F-4D97-AF65-F5344CB8AC3E}">
        <p14:creationId xmlns:p14="http://schemas.microsoft.com/office/powerpoint/2010/main" val="2096963697"/>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EB54-AA3A-4D49-956B-5D98903D4209}"/>
              </a:ext>
            </a:extLst>
          </p:cNvPr>
          <p:cNvSpPr>
            <a:spLocks noGrp="1"/>
          </p:cNvSpPr>
          <p:nvPr>
            <p:ph type="title"/>
          </p:nvPr>
        </p:nvSpPr>
        <p:spPr/>
        <p:txBody>
          <a:bodyPr/>
          <a:lstStyle/>
          <a:p>
            <a:r>
              <a:rPr lang="ka-GE" dirty="0"/>
              <a:t>   საწინააღმდეგო ზომები</a:t>
            </a:r>
            <a:endParaRPr lang="en-US" dirty="0"/>
          </a:p>
        </p:txBody>
      </p:sp>
      <p:sp>
        <p:nvSpPr>
          <p:cNvPr id="3" name="Content Placeholder 2">
            <a:extLst>
              <a:ext uri="{FF2B5EF4-FFF2-40B4-BE49-F238E27FC236}">
                <a16:creationId xmlns:a16="http://schemas.microsoft.com/office/drawing/2014/main" id="{78C5E016-F0E6-48E0-8C24-CA64FE08EBFA}"/>
              </a:ext>
            </a:extLst>
          </p:cNvPr>
          <p:cNvSpPr>
            <a:spLocks noGrp="1"/>
          </p:cNvSpPr>
          <p:nvPr>
            <p:ph idx="1"/>
          </p:nvPr>
        </p:nvSpPr>
        <p:spPr/>
        <p:txBody>
          <a:bodyPr>
            <a:normAutofit fontScale="92500" lnSpcReduction="10000"/>
          </a:bodyPr>
          <a:lstStyle/>
          <a:p>
            <a:r>
              <a:rPr lang="ka-GE" dirty="0">
                <a:hlinkClick r:id="rId2" tooltip="საქართველოს მთავრობა"/>
              </a:rPr>
              <a:t>საქართველოს მთავრობის</a:t>
            </a:r>
            <a:r>
              <a:rPr lang="ka-GE" dirty="0"/>
              <a:t> </a:t>
            </a:r>
            <a:r>
              <a:rPr lang="ka-GE" dirty="0">
                <a:hlinkClick r:id="rId3" tooltip="2017"/>
              </a:rPr>
              <a:t>2017</a:t>
            </a:r>
            <a:r>
              <a:rPr lang="ka-GE" dirty="0"/>
              <a:t> წლის </a:t>
            </a:r>
            <a:r>
              <a:rPr lang="ka-GE" dirty="0">
                <a:hlinkClick r:id="rId4" tooltip="24 მარტი"/>
              </a:rPr>
              <a:t>24 მარტის</a:t>
            </a:r>
            <a:r>
              <a:rPr lang="ka-GE" dirty="0"/>
              <a:t> განკარგულებით, აზიური ფაროსანას წინააღმდეგ გასატარებელი ღონისძიებებისთვის </a:t>
            </a:r>
            <a:r>
              <a:rPr lang="ka-GE" dirty="0">
                <a:hlinkClick r:id="rId5" tooltip="საქართველოს სოფლის მეურნეობის სამინისტრო"/>
              </a:rPr>
              <a:t>სოფლის მეურნეობის სამინისტროს</a:t>
            </a:r>
            <a:r>
              <a:rPr lang="ka-GE" dirty="0"/>
              <a:t> 7 574 400 </a:t>
            </a:r>
            <a:r>
              <a:rPr lang="ka-GE" dirty="0">
                <a:hlinkClick r:id="rId6" tooltip="ლარი"/>
              </a:rPr>
              <a:t>ლარი</a:t>
            </a:r>
            <a:r>
              <a:rPr lang="ka-GE" dirty="0"/>
              <a:t> გამოეყო, დამატებით </a:t>
            </a:r>
            <a:r>
              <a:rPr lang="ka-GE" dirty="0">
                <a:hlinkClick r:id="rId7" tooltip="საქართველოს სურსათის ეროვნული სააგენტო (ჯერ არაა დაწერილი)"/>
              </a:rPr>
              <a:t>სურსათის ეროვნულ სააგენტოს</a:t>
            </a:r>
            <a:r>
              <a:rPr lang="ka-GE" dirty="0"/>
              <a:t> თხილის ფართობების დამუშავებისთვის საჭირო მუშახელის შრომის ანაზღაურებისთვის 4 854 400 ლარი გადაერიცხა, აქედან 1 421 300 ლარი მხოლოდ </a:t>
            </a:r>
            <a:r>
              <a:rPr lang="ka-GE" dirty="0">
                <a:hlinkClick r:id="rId8" tooltip="ზუგდიდის მუნიციპალიტეტი"/>
              </a:rPr>
              <a:t>ზუგდიდის მუნიციპალიტეტში</a:t>
            </a:r>
            <a:r>
              <a:rPr lang="ka-GE" dirty="0"/>
              <a:t> 14 ათას </a:t>
            </a:r>
            <a:r>
              <a:rPr lang="ka-GE" dirty="0">
                <a:hlinkClick r:id="rId9" tooltip="ჰექტარი"/>
              </a:rPr>
              <a:t>ჰექტარზე</a:t>
            </a:r>
            <a:r>
              <a:rPr lang="ka-GE" dirty="0"/>
              <a:t> თხილის ფართობის დასამუშავებლად. მოსახლეობას ჰექტარ-ნახევარს სახელმწიფო საკუთარი სახსრებით უწამლავს, 5 ჰექტრამდე ფართობის მფლობელებს კი, პრეპარატი უფასოდ გადაეცემა.</a:t>
            </a:r>
            <a:r>
              <a:rPr lang="ka-GE" baseline="30000" dirty="0">
                <a:hlinkClick r:id="rId10"/>
              </a:rPr>
              <a:t>[</a:t>
            </a:r>
            <a:endParaRPr lang="en-US" dirty="0"/>
          </a:p>
        </p:txBody>
      </p:sp>
    </p:spTree>
    <p:extLst>
      <p:ext uri="{BB962C8B-B14F-4D97-AF65-F5344CB8AC3E}">
        <p14:creationId xmlns:p14="http://schemas.microsoft.com/office/powerpoint/2010/main" val="316423985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FFDE-554D-42A2-B453-9990CC3D281E}"/>
              </a:ext>
            </a:extLst>
          </p:cNvPr>
          <p:cNvSpPr>
            <a:spLocks noGrp="1"/>
          </p:cNvSpPr>
          <p:nvPr>
            <p:ph type="title"/>
          </p:nvPr>
        </p:nvSpPr>
        <p:spPr/>
        <p:txBody>
          <a:bodyPr>
            <a:normAutofit/>
          </a:bodyPr>
          <a:lstStyle/>
          <a:p>
            <a:r>
              <a:rPr lang="ka-GE" sz="3600" dirty="0"/>
              <a:t>სახელმწიფოსაგან გატარებული ღონისძიებები</a:t>
            </a:r>
            <a:endParaRPr lang="en-US" sz="3600" dirty="0"/>
          </a:p>
        </p:txBody>
      </p:sp>
      <p:sp>
        <p:nvSpPr>
          <p:cNvPr id="3" name="Text Placeholder 2">
            <a:extLst>
              <a:ext uri="{FF2B5EF4-FFF2-40B4-BE49-F238E27FC236}">
                <a16:creationId xmlns:a16="http://schemas.microsoft.com/office/drawing/2014/main" id="{077AD1CA-56C6-48FA-A8F2-FD61F7F305D2}"/>
              </a:ext>
            </a:extLst>
          </p:cNvPr>
          <p:cNvSpPr>
            <a:spLocks noGrp="1"/>
          </p:cNvSpPr>
          <p:nvPr>
            <p:ph type="body" idx="1"/>
          </p:nvPr>
        </p:nvSpPr>
        <p:spPr>
          <a:xfrm>
            <a:off x="1165547" y="2412694"/>
            <a:ext cx="4718304" cy="801486"/>
          </a:xfrm>
        </p:spPr>
        <p:txBody>
          <a:bodyPr/>
          <a:lstStyle/>
          <a:p>
            <a:pPr algn="ctr"/>
            <a:r>
              <a:rPr lang="ka-GE" sz="2400" dirty="0">
                <a:solidFill>
                  <a:srgbClr val="002060"/>
                </a:solidFill>
              </a:rPr>
              <a:t>შეხვედრა მუნიციპალიტეტის         წარმომადგენელთან</a:t>
            </a:r>
            <a:endParaRPr lang="en-US" sz="2400" dirty="0">
              <a:solidFill>
                <a:srgbClr val="002060"/>
              </a:solidFill>
            </a:endParaRPr>
          </a:p>
        </p:txBody>
      </p:sp>
      <p:pic>
        <p:nvPicPr>
          <p:cNvPr id="8" name="Content Placeholder 7">
            <a:extLst>
              <a:ext uri="{FF2B5EF4-FFF2-40B4-BE49-F238E27FC236}">
                <a16:creationId xmlns:a16="http://schemas.microsoft.com/office/drawing/2014/main" id="{E891289D-CE4C-417F-81DE-676EB73CC7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38067" y="3234795"/>
            <a:ext cx="4973264" cy="2956685"/>
          </a:xfrm>
        </p:spPr>
      </p:pic>
      <p:sp>
        <p:nvSpPr>
          <p:cNvPr id="5" name="Text Placeholder 4">
            <a:extLst>
              <a:ext uri="{FF2B5EF4-FFF2-40B4-BE49-F238E27FC236}">
                <a16:creationId xmlns:a16="http://schemas.microsoft.com/office/drawing/2014/main" id="{77054514-3D82-40D3-9F82-630E6CBDC285}"/>
              </a:ext>
            </a:extLst>
          </p:cNvPr>
          <p:cNvSpPr>
            <a:spLocks noGrp="1"/>
          </p:cNvSpPr>
          <p:nvPr>
            <p:ph type="body" sz="quarter" idx="3"/>
          </p:nvPr>
        </p:nvSpPr>
        <p:spPr>
          <a:xfrm>
            <a:off x="6514641" y="2466405"/>
            <a:ext cx="4663427" cy="694063"/>
          </a:xfrm>
        </p:spPr>
        <p:txBody>
          <a:bodyPr/>
          <a:lstStyle/>
          <a:p>
            <a:r>
              <a:rPr lang="ka-GE" sz="2400" dirty="0">
                <a:solidFill>
                  <a:srgbClr val="002060"/>
                </a:solidFill>
              </a:rPr>
              <a:t>გატარებული ღონისძიებები</a:t>
            </a:r>
            <a:endParaRPr lang="en-US" sz="2400" dirty="0">
              <a:solidFill>
                <a:srgbClr val="002060"/>
              </a:solidFill>
            </a:endParaRPr>
          </a:p>
        </p:txBody>
      </p:sp>
      <p:pic>
        <p:nvPicPr>
          <p:cNvPr id="10" name="Content Placeholder 9">
            <a:extLst>
              <a:ext uri="{FF2B5EF4-FFF2-40B4-BE49-F238E27FC236}">
                <a16:creationId xmlns:a16="http://schemas.microsoft.com/office/drawing/2014/main" id="{A7608420-E52E-40A9-A88A-AD6BA86EE71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rot="5400000">
            <a:off x="6005194" y="3613948"/>
            <a:ext cx="3033215" cy="2274911"/>
          </a:xfrm>
        </p:spPr>
      </p:pic>
      <p:pic>
        <p:nvPicPr>
          <p:cNvPr id="12" name="Picture 11">
            <a:extLst>
              <a:ext uri="{FF2B5EF4-FFF2-40B4-BE49-F238E27FC236}">
                <a16:creationId xmlns:a16="http://schemas.microsoft.com/office/drawing/2014/main" id="{D29F768A-D4EC-43E9-AE71-EBDA50FFE8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525165" y="3389505"/>
            <a:ext cx="3012598" cy="2744414"/>
          </a:xfrm>
          <a:prstGeom prst="rect">
            <a:avLst/>
          </a:prstGeom>
        </p:spPr>
      </p:pic>
    </p:spTree>
    <p:extLst>
      <p:ext uri="{BB962C8B-B14F-4D97-AF65-F5344CB8AC3E}">
        <p14:creationId xmlns:p14="http://schemas.microsoft.com/office/powerpoint/2010/main" val="380147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7DEBED-279B-4AA0-B181-569DE1B243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25" y="576071"/>
            <a:ext cx="9034272" cy="5705857"/>
          </a:xfrm>
          <a:prstGeom prst="rect">
            <a:avLst/>
          </a:prstGeom>
        </p:spPr>
      </p:pic>
    </p:spTree>
    <p:extLst>
      <p:ext uri="{BB962C8B-B14F-4D97-AF65-F5344CB8AC3E}">
        <p14:creationId xmlns:p14="http://schemas.microsoft.com/office/powerpoint/2010/main" val="327345539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7A3874-67AA-48D1-8138-3AD6B0437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93" y="0"/>
            <a:ext cx="12451287" cy="6858000"/>
          </a:xfrm>
          <a:prstGeom prst="rect">
            <a:avLst/>
          </a:prstGeom>
        </p:spPr>
      </p:pic>
    </p:spTree>
    <p:extLst>
      <p:ext uri="{BB962C8B-B14F-4D97-AF65-F5344CB8AC3E}">
        <p14:creationId xmlns:p14="http://schemas.microsoft.com/office/powerpoint/2010/main" val="2539787810"/>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FC1B6-7917-4122-BBAF-1D568907418F}"/>
              </a:ext>
            </a:extLst>
          </p:cNvPr>
          <p:cNvSpPr>
            <a:spLocks noGrp="1"/>
          </p:cNvSpPr>
          <p:nvPr>
            <p:ph type="title"/>
          </p:nvPr>
        </p:nvSpPr>
        <p:spPr/>
        <p:txBody>
          <a:bodyPr/>
          <a:lstStyle/>
          <a:p>
            <a:r>
              <a:rPr lang="ka-GE" dirty="0"/>
              <a:t>სიცოცხლის ციკლი</a:t>
            </a:r>
            <a:endParaRPr lang="en-US" dirty="0"/>
          </a:p>
        </p:txBody>
      </p:sp>
      <p:sp>
        <p:nvSpPr>
          <p:cNvPr id="3" name="Content Placeholder 2">
            <a:extLst>
              <a:ext uri="{FF2B5EF4-FFF2-40B4-BE49-F238E27FC236}">
                <a16:creationId xmlns:a16="http://schemas.microsoft.com/office/drawing/2014/main" id="{E0B3888B-1192-434C-8FBE-F9C3512A9AC4}"/>
              </a:ext>
            </a:extLst>
          </p:cNvPr>
          <p:cNvSpPr>
            <a:spLocks noGrp="1"/>
          </p:cNvSpPr>
          <p:nvPr>
            <p:ph idx="1"/>
          </p:nvPr>
        </p:nvSpPr>
        <p:spPr/>
        <p:txBody>
          <a:bodyPr>
            <a:normAutofit fontScale="62500" lnSpcReduction="20000"/>
          </a:bodyPr>
          <a:lstStyle/>
          <a:p>
            <a:r>
              <a:rPr lang="ka-GE" dirty="0"/>
              <a:t>ზამთრის ძილიდან გამოსული აზიური ფაროსანა </a:t>
            </a:r>
            <a:r>
              <a:rPr lang="ka-GE" dirty="0">
                <a:hlinkClick r:id="rId2" tooltip="აპრილი"/>
              </a:rPr>
              <a:t>აპრილის</a:t>
            </a:r>
            <a:r>
              <a:rPr lang="ka-GE" dirty="0"/>
              <a:t> ბოლოდან-</a:t>
            </a:r>
            <a:r>
              <a:rPr lang="ka-GE" dirty="0">
                <a:hlinkClick r:id="rId3" tooltip="მაისი"/>
              </a:rPr>
              <a:t>მაისში</a:t>
            </a:r>
            <a:r>
              <a:rPr lang="ka-GE" dirty="0"/>
              <a:t> იწყებს დამატებით კვებას (რომელსაც გვიან შემოდგომამდე აგრძელებს) და კვერცხდებას ფოთლის ქვედა მხარეზე ჯგუფებად. 4-5 დღეში ჩნდებიან მოწითალო ნიმფები (მატლები), რომლებიც ფერს თანდათან იცვლიან (მეორე ასაკში მოშავო, ხოლო შემდგომ — მოთეთრო-ყავისფერი ხდებიან), 5 ასაკის გავლის შემდეგ გადაიქცევიან ზრდასრულ მწერებად — იმაგოებად. ზრდასრული ფაროსანას ზომა 12-17 </a:t>
            </a:r>
            <a:r>
              <a:rPr lang="ka-GE" dirty="0">
                <a:hlinkClick r:id="rId4" tooltip="მმ"/>
              </a:rPr>
              <a:t>მმ</a:t>
            </a:r>
            <a:r>
              <a:rPr lang="ka-GE" dirty="0"/>
              <a:t>-ია, განიერი, ყავისფერი, მარმარილოს შეფერილობით — ფეხებზე, მუცლის გვერდებსა და ულვაშებზე თეთრი ზოლები. </a:t>
            </a:r>
          </a:p>
          <a:p>
            <a:r>
              <a:rPr lang="ka-GE" dirty="0"/>
              <a:t>მწერი იკვებება ფოთლის, ყლორტისა და ნაყოფის წვენით; ძლიერი ხორთუმის მეშვეობით ხვრეტს ახალშემოსული თხილის ნაჭუჭს, ათხელებს ნაყოფის შიგთავსს, წოვს და მასში წარმოქმნის კორპისებრ ლპობად ლაქებს. </a:t>
            </a:r>
            <a:r>
              <a:rPr lang="ka-GE" dirty="0">
                <a:hlinkClick r:id="rId5" tooltip="ზამთარი"/>
              </a:rPr>
              <a:t>ზამთარში</a:t>
            </a:r>
            <a:r>
              <a:rPr lang="ka-GE" dirty="0"/>
              <a:t> გადარჩენის მიზნით ფაროსანა სახლებში და სათავსოებში გადაადგილდება. გადაადგილებას იწყებს </a:t>
            </a:r>
            <a:r>
              <a:rPr lang="ka-GE" dirty="0">
                <a:hlinkClick r:id="rId6" tooltip="შემოდგომა"/>
              </a:rPr>
              <a:t>შემოდგომის</a:t>
            </a:r>
            <a:r>
              <a:rPr lang="ka-GE" dirty="0"/>
              <a:t> ბოლოს, როდესაც თანდათან აცივდება. ძვრება ნაპრალებში, სხვენზე, კარადებში, საწოლებში, კარებისა და ფანჯრის ღრიჭოებში; ასევე ბაღებსა და ტყეში ჩამოცვენილი ფოთლების სქელი ფენის ქვეშ და ხეების ფუღუროებში. ერთ სახლში შესაძლოა 26 000-მა მწერმა მოიყაროს თავი. იძინებს აპრილამდე</a:t>
            </a:r>
          </a:p>
          <a:p>
            <a:endParaRPr lang="en-US" dirty="0"/>
          </a:p>
        </p:txBody>
      </p:sp>
    </p:spTree>
    <p:extLst>
      <p:ext uri="{BB962C8B-B14F-4D97-AF65-F5344CB8AC3E}">
        <p14:creationId xmlns:p14="http://schemas.microsoft.com/office/powerpoint/2010/main" val="263529482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B22C6-9ECD-459B-A35C-A4A2B3DC6914}"/>
              </a:ext>
            </a:extLst>
          </p:cNvPr>
          <p:cNvSpPr/>
          <p:nvPr/>
        </p:nvSpPr>
        <p:spPr>
          <a:xfrm>
            <a:off x="579782" y="574482"/>
            <a:ext cx="11032435" cy="5170646"/>
          </a:xfrm>
          <a:prstGeom prst="rect">
            <a:avLst/>
          </a:prstGeom>
        </p:spPr>
        <p:txBody>
          <a:bodyPr wrap="square">
            <a:spAutoFit/>
          </a:bodyPr>
          <a:lstStyle/>
          <a:p>
            <a:r>
              <a:rPr lang="ka-GE" sz="2200" dirty="0"/>
              <a:t>აზიური ფაროსანა წარმოადგენს კუსებრ ბაღლინჯოს,  რომელიც დაფრინავს და აზიანებს თითქმის ყველა სახის აგროკულტურას – მარცვლოვანს, ხეხილს, ბოსტნეულს და ის სამეგრელოში 2015 წელს გამოჩნდა. მავნებელმა განსაკუთრებულ ზიანი მიაყენა: თხილს, სიმინდს, სოიოს, თუთას და ბოსტნეულს, თუმცა ეს მწერი ყველა ტიპის მცენარეს გარკევულ ზიანს აყენებს და დაავადებების გადამტანია. გამოზამთრების შემდეგ, აპრილის ბოლოდან ფაროსანა იწყებს კვებას. ამავე პერიოდში, ფოთლების ქვედა მხარეს დებს კვერცხებს. 1 ფაროსანა დაახლოებით 200 ცალ ბაღლინჯოს შობს წელიწადში. უნდა აღინიშნოს, რომ გამოზათრებას იოლად ახერხებს, რადგან ცივი ამინდები და ყინვები ვერ აზიანებს მას. ძირითადად, შენობების სახურავებსა და ნაპრალებში იზამთრებს. 2015 წლიდან დღემდე, წელიწადში 200-ჯერ გამრავლებული ფაროსანას პოპულაციამ სამეგრელოში კატასტროფულ ნიშნულს მიაღწია. 2017 წელს, მღრღნელის მიერ სამეგრელოს რეგიონისთვის მიყენებული ზარალი ოფიციალურად დათვლილი არაა, თუმცა, მარკეტერმა რამდენიმე ადგილობრივ მცხოვრებს სთხოვა, საკუთარ მაგალითზე აეღწერა მდგომარეობა: </a:t>
            </a:r>
            <a:endParaRPr lang="en-US" sz="2200" dirty="0"/>
          </a:p>
        </p:txBody>
      </p:sp>
    </p:spTree>
    <p:extLst>
      <p:ext uri="{BB962C8B-B14F-4D97-AF65-F5344CB8AC3E}">
        <p14:creationId xmlns:p14="http://schemas.microsoft.com/office/powerpoint/2010/main" val="268299541"/>
      </p:ext>
    </p:extLst>
  </p:cSld>
  <p:clrMapOvr>
    <a:masterClrMapping/>
  </p:clrMapOvr>
  <p:transition spd="slow">
    <p:cove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TotalTime>
  <Words>510</Words>
  <Application>Microsoft Office PowerPoint</Application>
  <PresentationFormat>Widescreen</PresentationFormat>
  <Paragraphs>20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Garamond</vt:lpstr>
      <vt:lpstr>Sylfaen</vt:lpstr>
      <vt:lpstr>Organic</vt:lpstr>
      <vt:lpstr> აზიური ფაროსანა საქართველოში</vt:lpstr>
      <vt:lpstr>აზიური ფაროსანა საქართველოში</vt:lpstr>
      <vt:lpstr>გავრცელების არეალი</vt:lpstr>
      <vt:lpstr>   საწინააღმდეგო ზომები</vt:lpstr>
      <vt:lpstr>სახელმწიფოსაგან გატარებული ღონისძიებები</vt:lpstr>
      <vt:lpstr>PowerPoint Presentation</vt:lpstr>
      <vt:lpstr>PowerPoint Presentation</vt:lpstr>
      <vt:lpstr>სიცოცხლის ციკლი</vt:lpstr>
      <vt:lpstr>PowerPoint Presentation</vt:lpstr>
      <vt:lpstr>PowerPoint Presentation</vt:lpstr>
      <vt:lpstr>PowerPoint Presentation</vt:lpstr>
      <vt:lpstr> გმადლობთ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ფაროსანა</dc:title>
  <dc:creator>STUDENT</dc:creator>
  <cp:lastModifiedBy>AD1KvemoAketi</cp:lastModifiedBy>
  <cp:revision>6</cp:revision>
  <dcterms:created xsi:type="dcterms:W3CDTF">2019-10-21T13:52:48Z</dcterms:created>
  <dcterms:modified xsi:type="dcterms:W3CDTF">2019-10-22T05:58:06Z</dcterms:modified>
</cp:coreProperties>
</file>